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6" r:id="rId4"/>
  </p:sldMasterIdLst>
  <p:notesMasterIdLst>
    <p:notesMasterId r:id="rId35"/>
  </p:notesMasterIdLst>
  <p:handoutMasterIdLst>
    <p:handoutMasterId r:id="rId36"/>
  </p:handoutMasterIdLst>
  <p:sldIdLst>
    <p:sldId id="428" r:id="rId5"/>
    <p:sldId id="1068" r:id="rId6"/>
    <p:sldId id="258" r:id="rId7"/>
    <p:sldId id="1071" r:id="rId8"/>
    <p:sldId id="922" r:id="rId9"/>
    <p:sldId id="1072" r:id="rId10"/>
    <p:sldId id="1073" r:id="rId11"/>
    <p:sldId id="716" r:id="rId12"/>
    <p:sldId id="1074" r:id="rId13"/>
    <p:sldId id="1092" r:id="rId14"/>
    <p:sldId id="1075" r:id="rId15"/>
    <p:sldId id="1076" r:id="rId16"/>
    <p:sldId id="555" r:id="rId17"/>
    <p:sldId id="1077" r:id="rId18"/>
    <p:sldId id="1093" r:id="rId19"/>
    <p:sldId id="1091" r:id="rId20"/>
    <p:sldId id="1078" r:id="rId21"/>
    <p:sldId id="1079" r:id="rId22"/>
    <p:sldId id="1094" r:id="rId23"/>
    <p:sldId id="1080" r:id="rId24"/>
    <p:sldId id="1081" r:id="rId25"/>
    <p:sldId id="1082" r:id="rId26"/>
    <p:sldId id="1083" r:id="rId27"/>
    <p:sldId id="1095" r:id="rId28"/>
    <p:sldId id="1084" r:id="rId29"/>
    <p:sldId id="1085" r:id="rId30"/>
    <p:sldId id="1087" r:id="rId31"/>
    <p:sldId id="1086" r:id="rId32"/>
    <p:sldId id="1070" r:id="rId33"/>
    <p:sldId id="1065" r:id="rId34"/>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656" userDrawn="1">
          <p15:clr>
            <a:srgbClr val="A4A3A4"/>
          </p15:clr>
        </p15:guide>
        <p15:guide id="3" orient="horz" pos="11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arina Waczek" initials="KW" lastIdx="2" clrIdx="0">
    <p:extLst>
      <p:ext uri="{19B8F6BF-5375-455C-9EA6-DF929625EA0E}">
        <p15:presenceInfo xmlns:p15="http://schemas.microsoft.com/office/powerpoint/2012/main" userId="S::katharina.waczek@un.org::0331d40d-42ee-4bfc-ae12-ac157682cb79" providerId="AD"/>
      </p:ext>
    </p:extLst>
  </p:cmAuthor>
  <p:cmAuthor id="2" name="Jaime Cuenca" initials="JC" lastIdx="1" clrIdx="1">
    <p:extLst>
      <p:ext uri="{19B8F6BF-5375-455C-9EA6-DF929625EA0E}">
        <p15:presenceInfo xmlns:p15="http://schemas.microsoft.com/office/powerpoint/2012/main" userId="S::cuenca@un.org::9bc7a3c2-11e4-4e1a-ba20-49d3e99e9a51" providerId="AD"/>
      </p:ext>
    </p:extLst>
  </p:cmAuthor>
  <p:cmAuthor id="3" name="Philipp Bovensiepen" initials="PB" lastIdx="16" clrIdx="2">
    <p:extLst>
      <p:ext uri="{19B8F6BF-5375-455C-9EA6-DF929625EA0E}">
        <p15:presenceInfo xmlns:p15="http://schemas.microsoft.com/office/powerpoint/2012/main" userId="f1f3fcd3a64697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FFCC"/>
    <a:srgbClr val="DCE6F2"/>
    <a:srgbClr val="5B92E5"/>
    <a:srgbClr val="8EB4E3"/>
    <a:srgbClr val="8D9C36"/>
    <a:srgbClr val="0000FF"/>
    <a:srgbClr val="0033CC"/>
    <a:srgbClr val="00206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96" autoAdjust="0"/>
    <p:restoredTop sz="95741" autoAdjust="0"/>
  </p:normalViewPr>
  <p:slideViewPr>
    <p:cSldViewPr snapToGrid="0">
      <p:cViewPr varScale="1">
        <p:scale>
          <a:sx n="105" d="100"/>
          <a:sy n="105" d="100"/>
        </p:scale>
        <p:origin x="1288" y="176"/>
      </p:cViewPr>
      <p:guideLst>
        <p:guide pos="1656"/>
        <p:guide orient="horz" pos="1128"/>
      </p:guideLst>
    </p:cSldViewPr>
  </p:slideViewPr>
  <p:notesTextViewPr>
    <p:cViewPr>
      <p:scale>
        <a:sx n="3" d="2"/>
        <a:sy n="3" d="2"/>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ne Tillman Stevens" userId="4e3ed35b-529b-487f-a46d-4ef0d77bb5d8" providerId="ADAL" clId="{0B2412BD-B77A-4945-9BAE-B9B38510359E}"/>
    <pc:docChg chg="modSld">
      <pc:chgData name="Dianne Tillman Stevens" userId="4e3ed35b-529b-487f-a46d-4ef0d77bb5d8" providerId="ADAL" clId="{0B2412BD-B77A-4945-9BAE-B9B38510359E}" dt="2021-12-05T03:50:53.642" v="24" actId="20577"/>
      <pc:docMkLst>
        <pc:docMk/>
      </pc:docMkLst>
      <pc:sldChg chg="modSp mod">
        <pc:chgData name="Dianne Tillman Stevens" userId="4e3ed35b-529b-487f-a46d-4ef0d77bb5d8" providerId="ADAL" clId="{0B2412BD-B77A-4945-9BAE-B9B38510359E}" dt="2021-12-05T03:44:29.986" v="16" actId="20577"/>
        <pc:sldMkLst>
          <pc:docMk/>
          <pc:sldMk cId="3096964327" sldId="258"/>
        </pc:sldMkLst>
        <pc:spChg chg="mod">
          <ac:chgData name="Dianne Tillman Stevens" userId="4e3ed35b-529b-487f-a46d-4ef0d77bb5d8" providerId="ADAL" clId="{0B2412BD-B77A-4945-9BAE-B9B38510359E}" dt="2021-12-05T03:44:29.986" v="16" actId="20577"/>
          <ac:spMkLst>
            <pc:docMk/>
            <pc:sldMk cId="3096964327" sldId="258"/>
            <ac:spMk id="3" creationId="{5D5D81D2-44AC-435D-8F4B-5BF65DB06C64}"/>
          </ac:spMkLst>
        </pc:spChg>
      </pc:sldChg>
      <pc:sldChg chg="modSp mod">
        <pc:chgData name="Dianne Tillman Stevens" userId="4e3ed35b-529b-487f-a46d-4ef0d77bb5d8" providerId="ADAL" clId="{0B2412BD-B77A-4945-9BAE-B9B38510359E}" dt="2021-12-05T03:45:42.515" v="18" actId="20577"/>
        <pc:sldMkLst>
          <pc:docMk/>
          <pc:sldMk cId="2866004390" sldId="922"/>
        </pc:sldMkLst>
        <pc:spChg chg="mod">
          <ac:chgData name="Dianne Tillman Stevens" userId="4e3ed35b-529b-487f-a46d-4ef0d77bb5d8" providerId="ADAL" clId="{0B2412BD-B77A-4945-9BAE-B9B38510359E}" dt="2021-12-05T03:45:42.515" v="18" actId="20577"/>
          <ac:spMkLst>
            <pc:docMk/>
            <pc:sldMk cId="2866004390" sldId="922"/>
            <ac:spMk id="6" creationId="{D319A3AB-1B3F-414F-8DD9-08AA0FF0BDC0}"/>
          </ac:spMkLst>
        </pc:spChg>
      </pc:sldChg>
      <pc:sldChg chg="modSp mod">
        <pc:chgData name="Dianne Tillman Stevens" userId="4e3ed35b-529b-487f-a46d-4ef0d77bb5d8" providerId="ADAL" clId="{0B2412BD-B77A-4945-9BAE-B9B38510359E}" dt="2021-12-05T03:43:57.480" v="14" actId="20577"/>
        <pc:sldMkLst>
          <pc:docMk/>
          <pc:sldMk cId="3619737630" sldId="1068"/>
        </pc:sldMkLst>
        <pc:spChg chg="mod">
          <ac:chgData name="Dianne Tillman Stevens" userId="4e3ed35b-529b-487f-a46d-4ef0d77bb5d8" providerId="ADAL" clId="{0B2412BD-B77A-4945-9BAE-B9B38510359E}" dt="2021-12-05T03:43:57.480" v="14" actId="20577"/>
          <ac:spMkLst>
            <pc:docMk/>
            <pc:sldMk cId="3619737630" sldId="1068"/>
            <ac:spMk id="3" creationId="{2FBB67EE-8C46-453E-A8C6-336540EBCD1D}"/>
          </ac:spMkLst>
        </pc:spChg>
      </pc:sldChg>
      <pc:sldChg chg="modSp mod">
        <pc:chgData name="Dianne Tillman Stevens" userId="4e3ed35b-529b-487f-a46d-4ef0d77bb5d8" providerId="ADAL" clId="{0B2412BD-B77A-4945-9BAE-B9B38510359E}" dt="2021-12-05T03:47:58.978" v="20" actId="20577"/>
        <pc:sldMkLst>
          <pc:docMk/>
          <pc:sldMk cId="1377831075" sldId="1076"/>
        </pc:sldMkLst>
        <pc:spChg chg="mod">
          <ac:chgData name="Dianne Tillman Stevens" userId="4e3ed35b-529b-487f-a46d-4ef0d77bb5d8" providerId="ADAL" clId="{0B2412BD-B77A-4945-9BAE-B9B38510359E}" dt="2021-12-05T03:47:58.978" v="20" actId="20577"/>
          <ac:spMkLst>
            <pc:docMk/>
            <pc:sldMk cId="1377831075" sldId="1076"/>
            <ac:spMk id="4" creationId="{2CCA61E7-2FF3-435A-A850-9BE1D5BAA715}"/>
          </ac:spMkLst>
        </pc:spChg>
      </pc:sldChg>
      <pc:sldChg chg="modSp mod">
        <pc:chgData name="Dianne Tillman Stevens" userId="4e3ed35b-529b-487f-a46d-4ef0d77bb5d8" providerId="ADAL" clId="{0B2412BD-B77A-4945-9BAE-B9B38510359E}" dt="2021-12-05T03:49:59.034" v="22" actId="20577"/>
        <pc:sldMkLst>
          <pc:docMk/>
          <pc:sldMk cId="1558938866" sldId="1080"/>
        </pc:sldMkLst>
        <pc:spChg chg="mod">
          <ac:chgData name="Dianne Tillman Stevens" userId="4e3ed35b-529b-487f-a46d-4ef0d77bb5d8" providerId="ADAL" clId="{0B2412BD-B77A-4945-9BAE-B9B38510359E}" dt="2021-12-05T03:49:59.034" v="22" actId="20577"/>
          <ac:spMkLst>
            <pc:docMk/>
            <pc:sldMk cId="1558938866" sldId="1080"/>
            <ac:spMk id="4" creationId="{56D4353C-8797-422E-8C43-70804A6D526B}"/>
          </ac:spMkLst>
        </pc:spChg>
      </pc:sldChg>
      <pc:sldChg chg="modSp mod">
        <pc:chgData name="Dianne Tillman Stevens" userId="4e3ed35b-529b-487f-a46d-4ef0d77bb5d8" providerId="ADAL" clId="{0B2412BD-B77A-4945-9BAE-B9B38510359E}" dt="2021-12-05T03:50:53.642" v="24" actId="20577"/>
        <pc:sldMkLst>
          <pc:docMk/>
          <pc:sldMk cId="1931387205" sldId="1082"/>
        </pc:sldMkLst>
        <pc:spChg chg="mod">
          <ac:chgData name="Dianne Tillman Stevens" userId="4e3ed35b-529b-487f-a46d-4ef0d77bb5d8" providerId="ADAL" clId="{0B2412BD-B77A-4945-9BAE-B9B38510359E}" dt="2021-12-05T03:50:53.642" v="24" actId="20577"/>
          <ac:spMkLst>
            <pc:docMk/>
            <pc:sldMk cId="1931387205" sldId="1082"/>
            <ac:spMk id="4" creationId="{31CD7CFB-201E-4F08-87C8-F873F7B2012C}"/>
          </ac:spMkLst>
        </pc:spChg>
      </pc:sldChg>
    </pc:docChg>
  </pc:docChgLst>
  <pc:docChgLst>
    <pc:chgData name="Katharina Waczek" userId="0331d40d-42ee-4bfc-ae12-ac157682cb79" providerId="ADAL" clId="{2D6B9CFD-7581-C447-A928-0E6B969C4B38}"/>
    <pc:docChg chg="modSld modMainMaster">
      <pc:chgData name="Katharina Waczek" userId="0331d40d-42ee-4bfc-ae12-ac157682cb79" providerId="ADAL" clId="{2D6B9CFD-7581-C447-A928-0E6B969C4B38}" dt="2021-11-21T16:15:51.629" v="4" actId="20577"/>
      <pc:docMkLst>
        <pc:docMk/>
      </pc:docMkLst>
      <pc:sldChg chg="modSp mod">
        <pc:chgData name="Katharina Waczek" userId="0331d40d-42ee-4bfc-ae12-ac157682cb79" providerId="ADAL" clId="{2D6B9CFD-7581-C447-A928-0E6B969C4B38}" dt="2021-11-21T16:15:51.629" v="4" actId="20577"/>
        <pc:sldMkLst>
          <pc:docMk/>
          <pc:sldMk cId="836618619" sldId="1065"/>
        </pc:sldMkLst>
        <pc:spChg chg="mod">
          <ac:chgData name="Katharina Waczek" userId="0331d40d-42ee-4bfc-ae12-ac157682cb79" providerId="ADAL" clId="{2D6B9CFD-7581-C447-A928-0E6B969C4B38}" dt="2021-11-21T16:15:51.629" v="4" actId="20577"/>
          <ac:spMkLst>
            <pc:docMk/>
            <pc:sldMk cId="836618619" sldId="1065"/>
            <ac:spMk id="15" creationId="{00000000-0000-0000-0000-000000000000}"/>
          </ac:spMkLst>
        </pc:spChg>
      </pc:sldChg>
      <pc:sldMasterChg chg="modSldLayout">
        <pc:chgData name="Katharina Waczek" userId="0331d40d-42ee-4bfc-ae12-ac157682cb79" providerId="ADAL" clId="{2D6B9CFD-7581-C447-A928-0E6B969C4B38}" dt="2021-11-21T16:15:14.867" v="2" actId="20577"/>
        <pc:sldMasterMkLst>
          <pc:docMk/>
          <pc:sldMasterMk cId="81541694" sldId="2147483696"/>
        </pc:sldMasterMkLst>
        <pc:sldLayoutChg chg="modSp mod">
          <pc:chgData name="Katharina Waczek" userId="0331d40d-42ee-4bfc-ae12-ac157682cb79" providerId="ADAL" clId="{2D6B9CFD-7581-C447-A928-0E6B969C4B38}" dt="2021-11-21T16:15:14.867" v="2" actId="20577"/>
          <pc:sldLayoutMkLst>
            <pc:docMk/>
            <pc:sldMasterMk cId="81541694" sldId="2147483696"/>
            <pc:sldLayoutMk cId="3516580236" sldId="2147483697"/>
          </pc:sldLayoutMkLst>
          <pc:spChg chg="mod">
            <ac:chgData name="Katharina Waczek" userId="0331d40d-42ee-4bfc-ae12-ac157682cb79" providerId="ADAL" clId="{2D6B9CFD-7581-C447-A928-0E6B969C4B38}" dt="2021-11-21T16:15:14.867" v="2" actId="20577"/>
            <ac:spMkLst>
              <pc:docMk/>
              <pc:sldMasterMk cId="81541694" sldId="2147483696"/>
              <pc:sldLayoutMk cId="3516580236" sldId="2147483697"/>
              <ac:spMk id="9" creationId="{465AF945-5AA6-5C4E-9357-48D7D4A76498}"/>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633"/>
          </a:xfrm>
          <a:prstGeom prst="rect">
            <a:avLst/>
          </a:prstGeom>
        </p:spPr>
        <p:txBody>
          <a:bodyPr vert="horz" lIns="93177" tIns="46589" rIns="93177" bIns="46589" rtlCol="0"/>
          <a:lstStyle>
            <a:lvl1pPr algn="r">
              <a:defRPr sz="1200"/>
            </a:lvl1pPr>
          </a:lstStyle>
          <a:p>
            <a:fld id="{F99CC0FC-2BDE-084B-852C-86E1AEAD3E77}" type="datetimeFigureOut">
              <a:rPr lang="en-US" smtClean="0"/>
              <a:t>1/18/22</a:t>
            </a:fld>
            <a:endParaRPr lang="en-US"/>
          </a:p>
        </p:txBody>
      </p:sp>
      <p:sp>
        <p:nvSpPr>
          <p:cNvPr id="4" name="Footer Placeholder 3"/>
          <p:cNvSpPr>
            <a:spLocks noGrp="1"/>
          </p:cNvSpPr>
          <p:nvPr>
            <p:ph type="ftr" sz="quarter" idx="2"/>
          </p:nvPr>
        </p:nvSpPr>
        <p:spPr>
          <a:xfrm>
            <a:off x="0" y="9377317"/>
            <a:ext cx="2945659" cy="4936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7317"/>
            <a:ext cx="2945659" cy="493633"/>
          </a:xfrm>
          <a:prstGeom prst="rect">
            <a:avLst/>
          </a:prstGeom>
        </p:spPr>
        <p:txBody>
          <a:bodyPr vert="horz" lIns="93177" tIns="46589" rIns="93177" bIns="46589" rtlCol="0" anchor="b"/>
          <a:lstStyle>
            <a:lvl1pPr algn="r">
              <a:defRPr sz="1200"/>
            </a:lvl1pPr>
          </a:lstStyle>
          <a:p>
            <a:fld id="{FB3AC4F9-24D2-0145-B7DA-012D79642C0B}" type="slidenum">
              <a:rPr lang="en-US" smtClean="0"/>
              <a:t>‹#›</a:t>
            </a:fld>
            <a:endParaRPr lang="en-US"/>
          </a:p>
        </p:txBody>
      </p:sp>
    </p:spTree>
    <p:extLst>
      <p:ext uri="{BB962C8B-B14F-4D97-AF65-F5344CB8AC3E}">
        <p14:creationId xmlns:p14="http://schemas.microsoft.com/office/powerpoint/2010/main" val="41910530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50443" y="0"/>
            <a:ext cx="2945659" cy="493633"/>
          </a:xfrm>
          <a:prstGeom prst="rect">
            <a:avLst/>
          </a:prstGeom>
        </p:spPr>
        <p:txBody>
          <a:bodyPr vert="horz" lIns="93177" tIns="46589" rIns="93177" bIns="46589" rtlCol="0"/>
          <a:lstStyle>
            <a:lvl1pPr algn="r">
              <a:defRPr sz="1200"/>
            </a:lvl1pPr>
          </a:lstStyle>
          <a:p>
            <a:fld id="{D99810E5-B9E1-7E45-A0FB-1A55435B13DB}" type="datetimeFigureOut">
              <a:rPr lang="en-US" smtClean="0"/>
              <a:t>1/18/22</a:t>
            </a:fld>
            <a:endParaRPr lang="en-US"/>
          </a:p>
        </p:txBody>
      </p:sp>
      <p:sp>
        <p:nvSpPr>
          <p:cNvPr id="4" name="Slide Image Placeholder 3"/>
          <p:cNvSpPr>
            <a:spLocks noGrp="1" noRot="1" noChangeAspect="1"/>
          </p:cNvSpPr>
          <p:nvPr>
            <p:ph type="sldImg" idx="2"/>
          </p:nvPr>
        </p:nvSpPr>
        <p:spPr>
          <a:xfrm>
            <a:off x="931863" y="739775"/>
            <a:ext cx="4933950" cy="37020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945659" cy="4936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7"/>
            <a:ext cx="2945659" cy="493633"/>
          </a:xfrm>
          <a:prstGeom prst="rect">
            <a:avLst/>
          </a:prstGeom>
        </p:spPr>
        <p:txBody>
          <a:bodyPr vert="horz" lIns="93177" tIns="46589" rIns="93177" bIns="46589" rtlCol="0" anchor="b"/>
          <a:lstStyle>
            <a:lvl1pPr algn="r">
              <a:defRPr sz="1200"/>
            </a:lvl1pPr>
          </a:lstStyle>
          <a:p>
            <a:fld id="{9642A593-4382-9548-BCBC-9AFA9F58022B}" type="slidenum">
              <a:rPr lang="en-US" smtClean="0"/>
              <a:t>‹#›</a:t>
            </a:fld>
            <a:endParaRPr lang="en-US"/>
          </a:p>
        </p:txBody>
      </p:sp>
    </p:spTree>
    <p:extLst>
      <p:ext uri="{BB962C8B-B14F-4D97-AF65-F5344CB8AC3E}">
        <p14:creationId xmlns:p14="http://schemas.microsoft.com/office/powerpoint/2010/main" val="27033898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C0776476-C927-4D07-B80B-EAF53FA02F34}"/>
              </a:ext>
            </a:extLst>
          </p:cNvPr>
          <p:cNvSpPr>
            <a:spLocks noGrp="1"/>
          </p:cNvSpPr>
          <p:nvPr>
            <p:ph type="sldNum" sz="quarter" idx="5"/>
          </p:nvPr>
        </p:nvSpPr>
        <p:spPr/>
        <p:txBody>
          <a:bodyPr/>
          <a:lstStyle/>
          <a:p>
            <a:fld id="{9642A593-4382-9548-BCBC-9AFA9F58022B}" type="slidenum">
              <a:rPr lang="en-US" smtClean="0"/>
              <a:t>0</a:t>
            </a:fld>
            <a:endParaRPr lang="en-US"/>
          </a:p>
        </p:txBody>
      </p:sp>
    </p:spTree>
    <p:extLst>
      <p:ext uri="{BB962C8B-B14F-4D97-AF65-F5344CB8AC3E}">
        <p14:creationId xmlns:p14="http://schemas.microsoft.com/office/powerpoint/2010/main" val="4190820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42A593-4382-9548-BCBC-9AFA9F58022B}" type="slidenum">
              <a:rPr lang="en-US" smtClean="0"/>
              <a:t>3</a:t>
            </a:fld>
            <a:endParaRPr lang="en-US"/>
          </a:p>
        </p:txBody>
      </p:sp>
    </p:spTree>
    <p:extLst>
      <p:ext uri="{BB962C8B-B14F-4D97-AF65-F5344CB8AC3E}">
        <p14:creationId xmlns:p14="http://schemas.microsoft.com/office/powerpoint/2010/main" val="1541510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42A593-4382-9548-BCBC-9AFA9F58022B}" type="slidenum">
              <a:rPr lang="en-US" smtClean="0"/>
              <a:t>8</a:t>
            </a:fld>
            <a:endParaRPr lang="en-US"/>
          </a:p>
        </p:txBody>
      </p:sp>
    </p:spTree>
    <p:extLst>
      <p:ext uri="{BB962C8B-B14F-4D97-AF65-F5344CB8AC3E}">
        <p14:creationId xmlns:p14="http://schemas.microsoft.com/office/powerpoint/2010/main" val="144372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F1C57C-89AA-49B1-876B-17D32B9FF6C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6367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42A593-4382-9548-BCBC-9AFA9F58022B}" type="slidenum">
              <a:rPr lang="en-US" smtClean="0"/>
              <a:t>14</a:t>
            </a:fld>
            <a:endParaRPr lang="en-US"/>
          </a:p>
        </p:txBody>
      </p:sp>
    </p:spTree>
    <p:extLst>
      <p:ext uri="{BB962C8B-B14F-4D97-AF65-F5344CB8AC3E}">
        <p14:creationId xmlns:p14="http://schemas.microsoft.com/office/powerpoint/2010/main" val="2855854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42A593-4382-9548-BCBC-9AFA9F58022B}" type="slidenum">
              <a:rPr lang="en-US" smtClean="0"/>
              <a:t>23</a:t>
            </a:fld>
            <a:endParaRPr lang="en-US"/>
          </a:p>
        </p:txBody>
      </p:sp>
    </p:spTree>
    <p:extLst>
      <p:ext uri="{BB962C8B-B14F-4D97-AF65-F5344CB8AC3E}">
        <p14:creationId xmlns:p14="http://schemas.microsoft.com/office/powerpoint/2010/main" val="58193266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F9CB33-BC38-F34E-986A-ED85C461E633}"/>
              </a:ext>
            </a:extLst>
          </p:cNvPr>
          <p:cNvSpPr/>
          <p:nvPr userDrawn="1"/>
        </p:nvSpPr>
        <p:spPr>
          <a:xfrm>
            <a:off x="960329" y="2667000"/>
            <a:ext cx="7223342" cy="1977390"/>
          </a:xfrm>
          <a:prstGeom prst="rect">
            <a:avLst/>
          </a:prstGeom>
        </p:spPr>
      </p:sp>
      <p:sp>
        <p:nvSpPr>
          <p:cNvPr id="9" name="Text Box 7">
            <a:extLst>
              <a:ext uri="{FF2B5EF4-FFF2-40B4-BE49-F238E27FC236}">
                <a16:creationId xmlns:a16="http://schemas.microsoft.com/office/drawing/2014/main" id="{465AF945-5AA6-5C4E-9357-48D7D4A76498}"/>
              </a:ext>
            </a:extLst>
          </p:cNvPr>
          <p:cNvSpPr txBox="1"/>
          <p:nvPr userDrawn="1"/>
        </p:nvSpPr>
        <p:spPr>
          <a:xfrm>
            <a:off x="2971800" y="2893858"/>
            <a:ext cx="2527753" cy="130923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6600" spc="300" dirty="0">
                <a:solidFill>
                  <a:srgbClr val="002060"/>
                </a:solidFill>
                <a:effectLst/>
                <a:latin typeface="Century Gothic"/>
                <a:ea typeface="Calibri"/>
                <a:cs typeface="Century Gothic"/>
              </a:rPr>
              <a:t>11</a:t>
            </a:r>
            <a:endParaRPr lang="en-US" sz="6600" spc="300" dirty="0">
              <a:effectLst/>
              <a:latin typeface="Century Gothic"/>
              <a:ea typeface="Calibri"/>
              <a:cs typeface="Century Gothic"/>
            </a:endParaRPr>
          </a:p>
        </p:txBody>
      </p:sp>
      <p:sp>
        <p:nvSpPr>
          <p:cNvPr id="10" name="Text Box 8">
            <a:extLst>
              <a:ext uri="{FF2B5EF4-FFF2-40B4-BE49-F238E27FC236}">
                <a16:creationId xmlns:a16="http://schemas.microsoft.com/office/drawing/2014/main" id="{7B3A8CBA-A5BD-0247-8F6D-B1F1B9AD6855}"/>
              </a:ext>
            </a:extLst>
          </p:cNvPr>
          <p:cNvSpPr txBox="1"/>
          <p:nvPr userDrawn="1"/>
        </p:nvSpPr>
        <p:spPr>
          <a:xfrm>
            <a:off x="1188929" y="3466648"/>
            <a:ext cx="2112948" cy="4785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2400">
                <a:solidFill>
                  <a:srgbClr val="003399"/>
                </a:solidFill>
                <a:latin typeface="Century Gothic"/>
                <a:ea typeface="Calibri"/>
                <a:cs typeface="Century Gothic"/>
              </a:rPr>
              <a:t>STM Lesson</a:t>
            </a:r>
            <a:endParaRPr lang="en-US" sz="2400" dirty="0">
              <a:solidFill>
                <a:srgbClr val="003399"/>
              </a:solidFill>
              <a:effectLst/>
              <a:latin typeface="Century Gothic"/>
              <a:ea typeface="Calibri"/>
              <a:cs typeface="Century Gothic"/>
            </a:endParaRPr>
          </a:p>
        </p:txBody>
      </p:sp>
      <p:cxnSp>
        <p:nvCxnSpPr>
          <p:cNvPr id="11" name="Straight Connector 10">
            <a:extLst>
              <a:ext uri="{FF2B5EF4-FFF2-40B4-BE49-F238E27FC236}">
                <a16:creationId xmlns:a16="http://schemas.microsoft.com/office/drawing/2014/main" id="{70FAE597-FB7E-0D42-A38D-20BF269F5928}"/>
              </a:ext>
            </a:extLst>
          </p:cNvPr>
          <p:cNvCxnSpPr/>
          <p:nvPr userDrawn="1"/>
        </p:nvCxnSpPr>
        <p:spPr>
          <a:xfrm>
            <a:off x="1158971" y="4030406"/>
            <a:ext cx="6907321" cy="0"/>
          </a:xfrm>
          <a:prstGeom prst="line">
            <a:avLst/>
          </a:prstGeom>
          <a:ln w="12700">
            <a:solidFill>
              <a:srgbClr val="5B92E5"/>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0331874-25C1-B74A-9FDF-1BC539D72E9E}"/>
              </a:ext>
            </a:extLst>
          </p:cNvPr>
          <p:cNvSpPr/>
          <p:nvPr userDrawn="1"/>
        </p:nvSpPr>
        <p:spPr>
          <a:xfrm>
            <a:off x="-10886" y="-14261"/>
            <a:ext cx="9154886" cy="152400"/>
          </a:xfrm>
          <a:prstGeom prst="rect">
            <a:avLst/>
          </a:prstGeom>
          <a:solidFill>
            <a:srgbClr val="5B9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12337F3-9E26-224F-ABE7-FDA357FF0807}"/>
              </a:ext>
            </a:extLst>
          </p:cNvPr>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7500" r="17500"/>
          <a:stretch/>
        </p:blipFill>
        <p:spPr>
          <a:xfrm>
            <a:off x="5715000" y="1835172"/>
            <a:ext cx="2438246" cy="2110021"/>
          </a:xfrm>
          <a:prstGeom prst="rect">
            <a:avLst/>
          </a:prstGeom>
        </p:spPr>
      </p:pic>
      <p:sp>
        <p:nvSpPr>
          <p:cNvPr id="4" name="Date Placeholder 3"/>
          <p:cNvSpPr>
            <a:spLocks noGrp="1"/>
          </p:cNvSpPr>
          <p:nvPr>
            <p:ph type="dt" sz="half" idx="10"/>
          </p:nvPr>
        </p:nvSpPr>
        <p:spPr>
          <a:xfrm>
            <a:off x="457200" y="6356350"/>
            <a:ext cx="1371600" cy="365125"/>
          </a:xfrm>
          <a:prstGeom prst="rect">
            <a:avLst/>
          </a:prstGeom>
        </p:spPr>
        <p:txBody>
          <a:bodyPr/>
          <a:lstStyle/>
          <a:p>
            <a:fld id="{8DB24B31-ACE0-F547-8C2A-5E53FD9CD1DC}" type="datetime1">
              <a:rPr lang="en-US" smtClean="0"/>
              <a:t>1/18/22</a:t>
            </a:fld>
            <a:endParaRPr lang="en-US" dirty="0"/>
          </a:p>
        </p:txBody>
      </p:sp>
      <p:sp>
        <p:nvSpPr>
          <p:cNvPr id="6" name="Slide Number Placeholder 5"/>
          <p:cNvSpPr>
            <a:spLocks noGrp="1"/>
          </p:cNvSpPr>
          <p:nvPr>
            <p:ph type="sldNum" sz="quarter" idx="12"/>
          </p:nvPr>
        </p:nvSpPr>
        <p:spPr/>
        <p:txBody>
          <a:bodyPr/>
          <a:lstStyle/>
          <a:p>
            <a:fld id="{97261161-F363-4909-B3BA-F2D719A844EB}" type="slidenum">
              <a:rPr lang="en-US" smtClean="0"/>
              <a:t>‹#›</a:t>
            </a:fld>
            <a:endParaRPr lang="en-US"/>
          </a:p>
        </p:txBody>
      </p:sp>
      <p:sp>
        <p:nvSpPr>
          <p:cNvPr id="2" name="Rectangle 1">
            <a:extLst>
              <a:ext uri="{FF2B5EF4-FFF2-40B4-BE49-F238E27FC236}">
                <a16:creationId xmlns:a16="http://schemas.microsoft.com/office/drawing/2014/main" id="{C53AF412-E7BF-B849-BF04-1E2D17A809B2}"/>
              </a:ext>
            </a:extLst>
          </p:cNvPr>
          <p:cNvSpPr/>
          <p:nvPr userDrawn="1"/>
        </p:nvSpPr>
        <p:spPr>
          <a:xfrm>
            <a:off x="2286000" y="6403423"/>
            <a:ext cx="4502426" cy="318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5802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CC83F7A-29E4-F045-AC12-411FDACB4997}" type="datetime1">
              <a:rPr lang="en-US" smtClean="0"/>
              <a:t>1/18/22</a:t>
            </a:fld>
            <a:endParaRPr lang="en-US"/>
          </a:p>
        </p:txBody>
      </p:sp>
      <p:sp>
        <p:nvSpPr>
          <p:cNvPr id="6" name="Footer Placeholder 5"/>
          <p:cNvSpPr>
            <a:spLocks noGrp="1"/>
          </p:cNvSpPr>
          <p:nvPr>
            <p:ph type="ftr" sz="quarter" idx="11"/>
          </p:nvPr>
        </p:nvSpPr>
        <p:spPr>
          <a:xfrm>
            <a:off x="2171700" y="6356350"/>
            <a:ext cx="4800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7261161-F363-4909-B3BA-F2D719A844EB}" type="slidenum">
              <a:rPr lang="en-US" smtClean="0"/>
              <a:t>‹#›</a:t>
            </a:fld>
            <a:endParaRPr lang="en-US"/>
          </a:p>
        </p:txBody>
      </p:sp>
    </p:spTree>
    <p:extLst>
      <p:ext uri="{BB962C8B-B14F-4D97-AF65-F5344CB8AC3E}">
        <p14:creationId xmlns:p14="http://schemas.microsoft.com/office/powerpoint/2010/main" val="1352029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B9B594-1210-B948-8D31-3B544F5D6C5B}" type="datetime1">
              <a:rPr lang="en-US" smtClean="0"/>
              <a:t>1/18/22</a:t>
            </a:fld>
            <a:endParaRPr lang="en-US"/>
          </a:p>
        </p:txBody>
      </p:sp>
      <p:sp>
        <p:nvSpPr>
          <p:cNvPr id="6" name="Footer Placeholder 5"/>
          <p:cNvSpPr>
            <a:spLocks noGrp="1"/>
          </p:cNvSpPr>
          <p:nvPr>
            <p:ph type="ftr" sz="quarter" idx="11"/>
          </p:nvPr>
        </p:nvSpPr>
        <p:spPr>
          <a:xfrm>
            <a:off x="2171700" y="6356350"/>
            <a:ext cx="4800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7261161-F363-4909-B3BA-F2D719A844EB}" type="slidenum">
              <a:rPr lang="en-US" smtClean="0"/>
              <a:t>‹#›</a:t>
            </a:fld>
            <a:endParaRPr lang="en-US"/>
          </a:p>
        </p:txBody>
      </p:sp>
    </p:spTree>
    <p:extLst>
      <p:ext uri="{BB962C8B-B14F-4D97-AF65-F5344CB8AC3E}">
        <p14:creationId xmlns:p14="http://schemas.microsoft.com/office/powerpoint/2010/main" val="34292881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2FE951-9F77-0E47-911C-86FD149859FA}" type="datetime1">
              <a:rPr lang="en-US" smtClean="0"/>
              <a:t>1/18/22</a:t>
            </a:fld>
            <a:endParaRPr lang="en-US"/>
          </a:p>
        </p:txBody>
      </p:sp>
      <p:sp>
        <p:nvSpPr>
          <p:cNvPr id="5" name="Footer Placeholder 4"/>
          <p:cNvSpPr>
            <a:spLocks noGrp="1"/>
          </p:cNvSpPr>
          <p:nvPr>
            <p:ph type="ftr" sz="quarter" idx="11"/>
          </p:nvPr>
        </p:nvSpPr>
        <p:spPr>
          <a:xfrm>
            <a:off x="2171700" y="6356350"/>
            <a:ext cx="4800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7261161-F363-4909-B3BA-F2D719A844EB}" type="slidenum">
              <a:rPr lang="en-US" smtClean="0"/>
              <a:t>‹#›</a:t>
            </a:fld>
            <a:endParaRPr lang="en-US"/>
          </a:p>
        </p:txBody>
      </p:sp>
    </p:spTree>
    <p:extLst>
      <p:ext uri="{BB962C8B-B14F-4D97-AF65-F5344CB8AC3E}">
        <p14:creationId xmlns:p14="http://schemas.microsoft.com/office/powerpoint/2010/main" val="17496364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41691BD-A017-2F4A-8C9F-18B6D335A2E7}" type="datetime1">
              <a:rPr lang="en-US" smtClean="0"/>
              <a:t>1/18/22</a:t>
            </a:fld>
            <a:endParaRPr lang="en-US"/>
          </a:p>
        </p:txBody>
      </p:sp>
      <p:sp>
        <p:nvSpPr>
          <p:cNvPr id="5" name="Footer Placeholder 4"/>
          <p:cNvSpPr>
            <a:spLocks noGrp="1"/>
          </p:cNvSpPr>
          <p:nvPr>
            <p:ph type="ftr" sz="quarter" idx="11"/>
          </p:nvPr>
        </p:nvSpPr>
        <p:spPr>
          <a:xfrm>
            <a:off x="2171700" y="6356350"/>
            <a:ext cx="4800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7261161-F363-4909-B3BA-F2D719A844EB}" type="slidenum">
              <a:rPr lang="en-US" smtClean="0"/>
              <a:t>‹#›</a:t>
            </a:fld>
            <a:endParaRPr lang="en-US"/>
          </a:p>
        </p:txBody>
      </p:sp>
    </p:spTree>
    <p:extLst>
      <p:ext uri="{BB962C8B-B14F-4D97-AF65-F5344CB8AC3E}">
        <p14:creationId xmlns:p14="http://schemas.microsoft.com/office/powerpoint/2010/main" val="34104445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171700" y="6356350"/>
            <a:ext cx="4800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7261161-F363-4909-B3BA-F2D719A844EB}" type="slidenum">
              <a:rPr lang="en-US" smtClean="0"/>
              <a:t>‹#›</a:t>
            </a:fld>
            <a:endParaRPr lang="en-US"/>
          </a:p>
        </p:txBody>
      </p:sp>
    </p:spTree>
    <p:extLst>
      <p:ext uri="{BB962C8B-B14F-4D97-AF65-F5344CB8AC3E}">
        <p14:creationId xmlns:p14="http://schemas.microsoft.com/office/powerpoint/2010/main" val="4210366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ctivity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22A47F3-E784-4114-A8AB-F5016A046EA0}"/>
              </a:ext>
            </a:extLst>
          </p:cNvPr>
          <p:cNvCxnSpPr/>
          <p:nvPr userDrawn="1"/>
        </p:nvCxnSpPr>
        <p:spPr>
          <a:xfrm>
            <a:off x="141194" y="1073598"/>
            <a:ext cx="8686800" cy="0"/>
          </a:xfrm>
          <a:prstGeom prst="line">
            <a:avLst/>
          </a:prstGeom>
          <a:ln w="19050">
            <a:solidFill>
              <a:srgbClr val="8D9C36"/>
            </a:solidFill>
          </a:ln>
          <a:effectLst/>
        </p:spPr>
        <p:style>
          <a:lnRef idx="2">
            <a:schemeClr val="accent1"/>
          </a:lnRef>
          <a:fillRef idx="0">
            <a:schemeClr val="accent1"/>
          </a:fillRef>
          <a:effectRef idx="1">
            <a:schemeClr val="accent1"/>
          </a:effectRef>
          <a:fontRef idx="minor">
            <a:schemeClr val="tx1"/>
          </a:fontRef>
        </p:style>
      </p:cxnSp>
      <p:sp>
        <p:nvSpPr>
          <p:cNvPr id="10" name="Footer Placeholder 4">
            <a:extLst>
              <a:ext uri="{FF2B5EF4-FFF2-40B4-BE49-F238E27FC236}">
                <a16:creationId xmlns:a16="http://schemas.microsoft.com/office/drawing/2014/main" id="{5095929D-B7D6-44C3-B5D2-B25B2895E777}"/>
              </a:ext>
            </a:extLst>
          </p:cNvPr>
          <p:cNvSpPr>
            <a:spLocks noGrp="1"/>
          </p:cNvSpPr>
          <p:nvPr>
            <p:ph type="ftr" sz="quarter" idx="3"/>
          </p:nvPr>
        </p:nvSpPr>
        <p:spPr>
          <a:xfrm>
            <a:off x="628650" y="6356351"/>
            <a:ext cx="723115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white">
                    <a:lumMod val="50000"/>
                  </a:prstClr>
                </a:solidFill>
                <a:latin typeface="Century Gothic"/>
                <a:cs typeface="Century Gothic"/>
              </a:rPr>
              <a:t>Job Specific Training Materials for United Nations Police 2020</a:t>
            </a:r>
            <a:endParaRPr lang="en-US" dirty="0"/>
          </a:p>
        </p:txBody>
      </p:sp>
      <p:sp>
        <p:nvSpPr>
          <p:cNvPr id="11" name="Slide Number Placeholder 5">
            <a:extLst>
              <a:ext uri="{FF2B5EF4-FFF2-40B4-BE49-F238E27FC236}">
                <a16:creationId xmlns:a16="http://schemas.microsoft.com/office/drawing/2014/main" id="{D1F5D7EC-97FB-4D65-9B0D-C4C678F83A60}"/>
              </a:ext>
            </a:extLst>
          </p:cNvPr>
          <p:cNvSpPr>
            <a:spLocks noGrp="1"/>
          </p:cNvSpPr>
          <p:nvPr>
            <p:ph type="sldNum" sz="quarter" idx="4"/>
          </p:nvPr>
        </p:nvSpPr>
        <p:spPr>
          <a:xfrm>
            <a:off x="7859806" y="6356351"/>
            <a:ext cx="65554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01D69-61EF-40E3-904E-777AA434B5C4}" type="slidenum">
              <a:rPr lang="en-US" smtClean="0"/>
              <a:t>‹#›</a:t>
            </a:fld>
            <a:endParaRPr lang="en-US"/>
          </a:p>
        </p:txBody>
      </p:sp>
      <p:sp>
        <p:nvSpPr>
          <p:cNvPr id="13" name="Title 1">
            <a:extLst>
              <a:ext uri="{FF2B5EF4-FFF2-40B4-BE49-F238E27FC236}">
                <a16:creationId xmlns:a16="http://schemas.microsoft.com/office/drawing/2014/main" id="{996E0FA7-F929-43AE-BDA2-EE9D41307C47}"/>
              </a:ext>
            </a:extLst>
          </p:cNvPr>
          <p:cNvSpPr txBox="1">
            <a:spLocks/>
          </p:cNvSpPr>
          <p:nvPr userDrawn="1"/>
        </p:nvSpPr>
        <p:spPr>
          <a:xfrm>
            <a:off x="609600" y="183820"/>
            <a:ext cx="64837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2060"/>
                </a:solidFill>
                <a:latin typeface="Century Gothic" panose="020B0502020202020204" pitchFamily="34" charset="0"/>
                <a:ea typeface="+mj-ea"/>
                <a:cs typeface="+mj-cs"/>
              </a:defRPr>
            </a:lvl1pPr>
          </a:lstStyle>
          <a:p>
            <a:r>
              <a:rPr lang="en-US" sz="2400" dirty="0"/>
              <a:t>Learning Activity</a:t>
            </a:r>
          </a:p>
        </p:txBody>
      </p:sp>
      <p:sp>
        <p:nvSpPr>
          <p:cNvPr id="17" name="Content Placeholder 2">
            <a:extLst>
              <a:ext uri="{FF2B5EF4-FFF2-40B4-BE49-F238E27FC236}">
                <a16:creationId xmlns:a16="http://schemas.microsoft.com/office/drawing/2014/main" id="{4822985A-46D9-4CAA-898B-CEA2F267B980}"/>
              </a:ext>
            </a:extLst>
          </p:cNvPr>
          <p:cNvSpPr>
            <a:spLocks noGrp="1"/>
          </p:cNvSpPr>
          <p:nvPr>
            <p:ph idx="1"/>
          </p:nvPr>
        </p:nvSpPr>
        <p:spPr>
          <a:xfrm>
            <a:off x="628651" y="1865775"/>
            <a:ext cx="7886699" cy="4351338"/>
          </a:xfrm>
        </p:spPr>
        <p:txBody>
          <a:bodyPr/>
          <a:lstStyle>
            <a:lvl1pPr marL="0" indent="0">
              <a:buFont typeface="Wingdings" panose="05000000000000000000" pitchFamily="2" charset="2"/>
              <a:buNone/>
              <a:defRPr lang="en-US" sz="2400" b="1" kern="1200" dirty="0" smtClean="0">
                <a:solidFill>
                  <a:schemeClr val="tx1"/>
                </a:solidFill>
                <a:latin typeface="Century Gothic"/>
                <a:ea typeface="+mn-ea"/>
                <a:cs typeface="Century Gothic"/>
              </a:defRPr>
            </a:lvl1pPr>
            <a:lvl2pPr marL="685800" indent="-228600">
              <a:buFont typeface="Wingdings" panose="05000000000000000000" pitchFamily="2" charset="2"/>
              <a:buChar char="§"/>
              <a:defRPr lang="en-US" sz="2400" kern="1200" dirty="0" smtClean="0">
                <a:solidFill>
                  <a:schemeClr val="tx1"/>
                </a:solidFill>
                <a:latin typeface="Century Gothic"/>
                <a:ea typeface="+mn-ea"/>
                <a:cs typeface="Century Gothic"/>
              </a:defRPr>
            </a:lvl2pPr>
            <a:lvl3pPr>
              <a:defRPr lang="en-US" sz="2400" kern="1200" dirty="0" smtClean="0">
                <a:solidFill>
                  <a:schemeClr val="tx1"/>
                </a:solidFill>
                <a:latin typeface="Century Gothic"/>
                <a:ea typeface="+mn-ea"/>
                <a:cs typeface="Century Gothic"/>
              </a:defRPr>
            </a:lvl3pPr>
            <a:lvl4pPr>
              <a:defRPr lang="en-US" sz="2800" kern="1200" dirty="0" smtClean="0">
                <a:solidFill>
                  <a:srgbClr val="8D9C36"/>
                </a:solidFill>
                <a:latin typeface="Century Gothic"/>
                <a:ea typeface="+mn-ea"/>
                <a:cs typeface="Century Gothic"/>
              </a:defRPr>
            </a:lvl4pPr>
          </a:lstStyle>
          <a:p>
            <a:pPr lvl="0"/>
            <a:r>
              <a:rPr lang="en-US" dirty="0"/>
              <a:t>Click to edit Master text styles</a:t>
            </a:r>
          </a:p>
          <a:p>
            <a:pPr lvl="1"/>
            <a:r>
              <a:rPr lang="en-US" dirty="0"/>
              <a:t>Second level</a:t>
            </a:r>
          </a:p>
          <a:p>
            <a:pPr lvl="2"/>
            <a:r>
              <a:rPr lang="en-US" dirty="0"/>
              <a:t>Third level</a:t>
            </a:r>
          </a:p>
        </p:txBody>
      </p:sp>
      <p:sp>
        <p:nvSpPr>
          <p:cNvPr id="19" name="Text Placeholder 18">
            <a:extLst>
              <a:ext uri="{FF2B5EF4-FFF2-40B4-BE49-F238E27FC236}">
                <a16:creationId xmlns:a16="http://schemas.microsoft.com/office/drawing/2014/main" id="{7AF61E73-8E6F-465B-8E47-A86B194FFBC5}"/>
              </a:ext>
            </a:extLst>
          </p:cNvPr>
          <p:cNvSpPr>
            <a:spLocks noGrp="1"/>
          </p:cNvSpPr>
          <p:nvPr>
            <p:ph type="body" sz="quarter" idx="10"/>
          </p:nvPr>
        </p:nvSpPr>
        <p:spPr>
          <a:xfrm>
            <a:off x="7664450" y="538163"/>
            <a:ext cx="1163638" cy="484187"/>
          </a:xfrm>
        </p:spPr>
        <p:txBody>
          <a:bodyPr>
            <a:noAutofit/>
          </a:bodyPr>
          <a:lstStyle>
            <a:lvl1pPr>
              <a:defRPr lang="en-US" sz="2400" b="1" kern="1200" dirty="0" smtClean="0">
                <a:solidFill>
                  <a:srgbClr val="002060"/>
                </a:solidFill>
                <a:latin typeface="Century Gothic" panose="020B0502020202020204" pitchFamily="34" charset="0"/>
                <a:ea typeface="+mj-ea"/>
                <a:cs typeface="+mj-cs"/>
              </a:defRPr>
            </a:lvl1pPr>
          </a:lstStyle>
          <a:p>
            <a:pPr lvl="0"/>
            <a:r>
              <a:rPr lang="en-US" dirty="0"/>
              <a:t>Click to edit Master text styles</a:t>
            </a:r>
          </a:p>
        </p:txBody>
      </p:sp>
      <p:sp>
        <p:nvSpPr>
          <p:cNvPr id="21" name="Content Placeholder 20">
            <a:extLst>
              <a:ext uri="{FF2B5EF4-FFF2-40B4-BE49-F238E27FC236}">
                <a16:creationId xmlns:a16="http://schemas.microsoft.com/office/drawing/2014/main" id="{2DBC3ABE-DD43-44F4-B0D2-C7CC12F000CB}"/>
              </a:ext>
            </a:extLst>
          </p:cNvPr>
          <p:cNvSpPr>
            <a:spLocks noGrp="1"/>
          </p:cNvSpPr>
          <p:nvPr>
            <p:ph sz="quarter" idx="11"/>
          </p:nvPr>
        </p:nvSpPr>
        <p:spPr>
          <a:xfrm>
            <a:off x="725488" y="1155700"/>
            <a:ext cx="7006571" cy="457200"/>
          </a:xfrm>
        </p:spPr>
        <p:txBody>
          <a:bodyPr/>
          <a:lstStyle>
            <a:lvl1pPr>
              <a:defRPr lang="en-US" sz="2400" kern="1200" dirty="0" smtClean="0">
                <a:solidFill>
                  <a:srgbClr val="002060"/>
                </a:solidFill>
                <a:latin typeface="Century Gothic"/>
                <a:ea typeface="+mn-ea"/>
                <a:cs typeface="Century Gothic"/>
              </a:defRPr>
            </a:lvl1pPr>
          </a:lstStyle>
          <a:p>
            <a:pPr lvl="0"/>
            <a:r>
              <a:rPr lang="en-US" dirty="0"/>
              <a:t>Click to edit Master text styles</a:t>
            </a:r>
          </a:p>
        </p:txBody>
      </p:sp>
    </p:spTree>
    <p:extLst>
      <p:ext uri="{BB962C8B-B14F-4D97-AF65-F5344CB8AC3E}">
        <p14:creationId xmlns:p14="http://schemas.microsoft.com/office/powerpoint/2010/main" val="3396460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79278"/>
          </a:xfrm>
          <a:prstGeom prst="rect">
            <a:avLst/>
          </a:prstGeom>
        </p:spPr>
        <p:txBody>
          <a:bodyPr/>
          <a:lstStyle>
            <a:lvl1pPr>
              <a:defRPr lang="en-US" sz="3200" b="1" kern="1200" dirty="0">
                <a:solidFill>
                  <a:srgbClr val="002060"/>
                </a:solidFill>
                <a:latin typeface="Century Gothic"/>
                <a:ea typeface="Calibri"/>
                <a:cs typeface="Century Gothic"/>
              </a:defRPr>
            </a:lvl1pPr>
          </a:lstStyle>
          <a:p>
            <a:r>
              <a:rPr lang="en-US" dirty="0"/>
              <a:t>Click to edit Master title style</a:t>
            </a:r>
          </a:p>
        </p:txBody>
      </p:sp>
      <p:sp>
        <p:nvSpPr>
          <p:cNvPr id="3" name="Content Placeholder 2"/>
          <p:cNvSpPr>
            <a:spLocks noGrp="1"/>
          </p:cNvSpPr>
          <p:nvPr>
            <p:ph idx="1"/>
          </p:nvPr>
        </p:nvSpPr>
        <p:spPr>
          <a:xfrm>
            <a:off x="724729" y="1738830"/>
            <a:ext cx="7694542" cy="4144963"/>
          </a:xfrm>
          <a:prstGeom prst="rect">
            <a:avLst/>
          </a:prstGeom>
        </p:spPr>
        <p:txBody>
          <a:bodyPr/>
          <a:lstStyle>
            <a:lvl1pPr marL="0" indent="0" algn="ctr">
              <a:buNone/>
              <a:defRPr sz="2400">
                <a:solidFill>
                  <a:srgbClr val="8D9C36"/>
                </a:solidFill>
                <a:latin typeface="Century Gothic" panose="020B0502020202020204" pitchFamily="34" charset="0"/>
              </a:defRPr>
            </a:lvl1pPr>
            <a:lvl2pPr algn="ctr">
              <a:defRPr>
                <a:latin typeface="Century Gothic" panose="020B0502020202020204" pitchFamily="34" charset="0"/>
              </a:defRPr>
            </a:lvl2pPr>
            <a:lvl3pPr algn="ctr">
              <a:defRPr>
                <a:latin typeface="Century Gothic" panose="020B0502020202020204" pitchFamily="34" charset="0"/>
              </a:defRPr>
            </a:lvl3pPr>
            <a:lvl4pPr algn="ctr">
              <a:defRPr>
                <a:latin typeface="Century Gothic" panose="020B0502020202020204" pitchFamily="34" charset="0"/>
              </a:defRPr>
            </a:lvl4pPr>
            <a:lvl5pPr algn="ctr">
              <a:defRPr>
                <a:latin typeface="Century Gothic" panose="020B0502020202020204" pitchFamily="34" charset="0"/>
              </a:defRPr>
            </a:lvl5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7261161-F363-4909-B3BA-F2D719A844EB}" type="slidenum">
              <a:rPr lang="en-US" smtClean="0"/>
              <a:t>‹#›</a:t>
            </a:fld>
            <a:endParaRPr lang="en-US"/>
          </a:p>
        </p:txBody>
      </p:sp>
      <p:cxnSp>
        <p:nvCxnSpPr>
          <p:cNvPr id="7" name="Straight Connector 6">
            <a:extLst>
              <a:ext uri="{FF2B5EF4-FFF2-40B4-BE49-F238E27FC236}">
                <a16:creationId xmlns:a16="http://schemas.microsoft.com/office/drawing/2014/main" id="{C1A3202A-C734-5445-9298-B11875F8ECDB}"/>
              </a:ext>
            </a:extLst>
          </p:cNvPr>
          <p:cNvCxnSpPr>
            <a:cxnSpLocks/>
          </p:cNvCxnSpPr>
          <p:nvPr userDrawn="1"/>
        </p:nvCxnSpPr>
        <p:spPr>
          <a:xfrm>
            <a:off x="495300" y="1219200"/>
            <a:ext cx="8153400" cy="0"/>
          </a:xfrm>
          <a:prstGeom prst="line">
            <a:avLst/>
          </a:prstGeom>
          <a:ln>
            <a:solidFill>
              <a:srgbClr val="5B92E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D33045F-0348-BE40-8945-73D21EA4B302}"/>
              </a:ext>
            </a:extLst>
          </p:cNvPr>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17500" r="17500"/>
          <a:stretch/>
        </p:blipFill>
        <p:spPr>
          <a:xfrm>
            <a:off x="7901851" y="457200"/>
            <a:ext cx="784949" cy="679283"/>
          </a:xfrm>
          <a:prstGeom prst="rect">
            <a:avLst/>
          </a:prstGeom>
        </p:spPr>
      </p:pic>
    </p:spTree>
    <p:extLst>
      <p:ext uri="{BB962C8B-B14F-4D97-AF65-F5344CB8AC3E}">
        <p14:creationId xmlns:p14="http://schemas.microsoft.com/office/powerpoint/2010/main" val="714377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162800" cy="960437"/>
          </a:xfrm>
          <a:prstGeom prst="rect">
            <a:avLst/>
          </a:prstGeom>
        </p:spPr>
        <p:txBody>
          <a:bodyPr anchor="b"/>
          <a:lstStyle>
            <a:lvl1pPr algn="l">
              <a:lnSpc>
                <a:spcPts val="3440"/>
              </a:lnSpc>
              <a:defRPr lang="en-US" sz="3200" b="1" kern="1200" dirty="0">
                <a:solidFill>
                  <a:srgbClr val="002060"/>
                </a:solidFill>
                <a:latin typeface="Century Gothic"/>
                <a:ea typeface="Calibri"/>
                <a:cs typeface="Century Gothic"/>
              </a:defRPr>
            </a:lvl1pPr>
          </a:lstStyle>
          <a:p>
            <a:r>
              <a:rPr lang="en-US" dirty="0"/>
              <a:t>Click to edit Master title style testing with two lines</a:t>
            </a:r>
          </a:p>
        </p:txBody>
      </p:sp>
      <p:sp>
        <p:nvSpPr>
          <p:cNvPr id="6" name="Slide Number Placeholder 5"/>
          <p:cNvSpPr>
            <a:spLocks noGrp="1"/>
          </p:cNvSpPr>
          <p:nvPr>
            <p:ph type="sldNum" sz="quarter" idx="12"/>
          </p:nvPr>
        </p:nvSpPr>
        <p:spPr/>
        <p:txBody>
          <a:bodyPr/>
          <a:lstStyle/>
          <a:p>
            <a:fld id="{97261161-F363-4909-B3BA-F2D719A844EB}" type="slidenum">
              <a:rPr lang="en-US" smtClean="0"/>
              <a:t>‹#›</a:t>
            </a:fld>
            <a:endParaRPr lang="en-US"/>
          </a:p>
        </p:txBody>
      </p:sp>
      <p:cxnSp>
        <p:nvCxnSpPr>
          <p:cNvPr id="9" name="Straight Connector 8">
            <a:extLst>
              <a:ext uri="{FF2B5EF4-FFF2-40B4-BE49-F238E27FC236}">
                <a16:creationId xmlns:a16="http://schemas.microsoft.com/office/drawing/2014/main" id="{A566B35E-4D4B-6E49-A0CE-ACC14BAC9034}"/>
              </a:ext>
            </a:extLst>
          </p:cNvPr>
          <p:cNvCxnSpPr>
            <a:cxnSpLocks/>
          </p:cNvCxnSpPr>
          <p:nvPr userDrawn="1"/>
        </p:nvCxnSpPr>
        <p:spPr>
          <a:xfrm>
            <a:off x="495300" y="1524000"/>
            <a:ext cx="8153400" cy="0"/>
          </a:xfrm>
          <a:prstGeom prst="line">
            <a:avLst/>
          </a:prstGeom>
          <a:ln>
            <a:solidFill>
              <a:srgbClr val="5B92E5"/>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99CB307-A3B2-6A4C-BBA9-84673B7A1241}"/>
              </a:ext>
            </a:extLst>
          </p:cNvPr>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17500" r="17500"/>
          <a:stretch/>
        </p:blipFill>
        <p:spPr>
          <a:xfrm>
            <a:off x="7901851" y="685800"/>
            <a:ext cx="784949" cy="679283"/>
          </a:xfrm>
          <a:prstGeom prst="rect">
            <a:avLst/>
          </a:prstGeom>
        </p:spPr>
      </p:pic>
      <p:sp>
        <p:nvSpPr>
          <p:cNvPr id="12" name="Content Placeholder 11">
            <a:extLst>
              <a:ext uri="{FF2B5EF4-FFF2-40B4-BE49-F238E27FC236}">
                <a16:creationId xmlns:a16="http://schemas.microsoft.com/office/drawing/2014/main" id="{8E9B863C-C33C-F94A-B8E9-9DAC0AE85D76}"/>
              </a:ext>
            </a:extLst>
          </p:cNvPr>
          <p:cNvSpPr>
            <a:spLocks noGrp="1"/>
          </p:cNvSpPr>
          <p:nvPr>
            <p:ph sz="quarter" idx="13"/>
          </p:nvPr>
        </p:nvSpPr>
        <p:spPr>
          <a:xfrm>
            <a:off x="553244" y="1981200"/>
            <a:ext cx="8037513" cy="3962400"/>
          </a:xfrm>
          <a:prstGeom prst="rect">
            <a:avLst/>
          </a:prstGeom>
        </p:spPr>
        <p:txBody>
          <a:bodyPr/>
          <a:lstStyle>
            <a:lvl1pPr marL="342900" indent="-342900">
              <a:buFont typeface="Wingdings" pitchFamily="2" charset="2"/>
              <a:buChar char="§"/>
              <a:defRPr sz="2800">
                <a:solidFill>
                  <a:schemeClr val="tx1">
                    <a:lumMod val="75000"/>
                    <a:lumOff val="25000"/>
                  </a:schemeClr>
                </a:solidFill>
                <a:latin typeface="Century Gothic" panose="020B0502020202020204" pitchFamily="34" charset="0"/>
              </a:defRPr>
            </a:lvl1pPr>
            <a:lvl2pPr marL="742950" indent="-285750">
              <a:buFont typeface="Wingdings" pitchFamily="2" charset="2"/>
              <a:buChar char="§"/>
              <a:defRPr sz="2400">
                <a:solidFill>
                  <a:schemeClr val="tx1">
                    <a:lumMod val="75000"/>
                    <a:lumOff val="25000"/>
                  </a:schemeClr>
                </a:solidFill>
                <a:latin typeface="Century Gothic" panose="020B0502020202020204" pitchFamily="34" charset="0"/>
              </a:defRPr>
            </a:lvl2pPr>
            <a:lvl3pPr marL="1143000" indent="-228600">
              <a:buFont typeface="Wingdings" pitchFamily="2" charset="2"/>
              <a:buChar char="§"/>
              <a:defRPr sz="2000">
                <a:solidFill>
                  <a:schemeClr val="tx1">
                    <a:lumMod val="75000"/>
                    <a:lumOff val="25000"/>
                  </a:schemeClr>
                </a:solidFill>
                <a:latin typeface="Century Gothic" panose="020B0502020202020204" pitchFamily="34" charset="0"/>
              </a:defRPr>
            </a:lvl3pPr>
            <a:lvl4pPr marL="1600200" indent="-228600">
              <a:buFont typeface="Wingdings" pitchFamily="2" charset="2"/>
              <a:buChar char="§"/>
              <a:defRPr sz="1800">
                <a:solidFill>
                  <a:schemeClr val="tx1">
                    <a:lumMod val="75000"/>
                    <a:lumOff val="25000"/>
                  </a:schemeClr>
                </a:solidFill>
                <a:latin typeface="Century Gothic" panose="020B0502020202020204" pitchFamily="34" charset="0"/>
              </a:defRPr>
            </a:lvl4pPr>
            <a:lvl5pPr marL="2057400" indent="-228600">
              <a:buFont typeface="Wingdings" pitchFamily="2" charset="2"/>
              <a:buChar char="§"/>
              <a:defRPr sz="1800">
                <a:solidFill>
                  <a:schemeClr val="tx1">
                    <a:lumMod val="75000"/>
                    <a:lumOff val="25000"/>
                  </a:schemeClr>
                </a:solidFill>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71DDBA55-8487-EE4D-A6EA-20D48F36DE31}"/>
              </a:ext>
            </a:extLst>
          </p:cNvPr>
          <p:cNvSpPr>
            <a:spLocks noGrp="1"/>
          </p:cNvSpPr>
          <p:nvPr>
            <p:ph type="ftr" sz="quarter" idx="3"/>
          </p:nvPr>
        </p:nvSpPr>
        <p:spPr>
          <a:xfrm>
            <a:off x="2171700" y="6356350"/>
            <a:ext cx="480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schemeClr val="bg1">
                    <a:lumMod val="75000"/>
                  </a:schemeClr>
                </a:solidFill>
                <a:latin typeface="Century Gothic"/>
                <a:cs typeface="Century Gothic"/>
              </a:rPr>
              <a:t>Specialized Training Materials for United Nations Police 2021</a:t>
            </a:r>
            <a:endParaRPr lang="en-US" dirty="0">
              <a:solidFill>
                <a:schemeClr val="bg1">
                  <a:lumMod val="75000"/>
                </a:schemeClr>
              </a:solidFill>
            </a:endParaRPr>
          </a:p>
        </p:txBody>
      </p:sp>
    </p:spTree>
    <p:extLst>
      <p:ext uri="{BB962C8B-B14F-4D97-AF65-F5344CB8AC3E}">
        <p14:creationId xmlns:p14="http://schemas.microsoft.com/office/powerpoint/2010/main" val="11697651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7162800" cy="960437"/>
          </a:xfrm>
          <a:prstGeom prst="rect">
            <a:avLst/>
          </a:prstGeom>
        </p:spPr>
        <p:txBody>
          <a:bodyPr anchor="b"/>
          <a:lstStyle>
            <a:lvl1pPr algn="l">
              <a:lnSpc>
                <a:spcPts val="3440"/>
              </a:lnSpc>
              <a:defRPr lang="en-US" sz="3200" b="1" kern="1200" dirty="0">
                <a:solidFill>
                  <a:srgbClr val="002060"/>
                </a:solidFill>
                <a:latin typeface="Century Gothic"/>
                <a:ea typeface="Calibri"/>
                <a:cs typeface="Century Gothic"/>
              </a:defRPr>
            </a:lvl1pPr>
          </a:lstStyle>
          <a:p>
            <a:r>
              <a:rPr lang="en-US" dirty="0"/>
              <a:t>Click to edit Master title style testing with two lines</a:t>
            </a:r>
          </a:p>
        </p:txBody>
      </p:sp>
      <p:sp>
        <p:nvSpPr>
          <p:cNvPr id="5" name="Footer Placeholder 4"/>
          <p:cNvSpPr>
            <a:spLocks noGrp="1"/>
          </p:cNvSpPr>
          <p:nvPr>
            <p:ph type="ftr" sz="quarter" idx="11"/>
          </p:nvPr>
        </p:nvSpPr>
        <p:spPr>
          <a:xfrm>
            <a:off x="2171700" y="6356350"/>
            <a:ext cx="4800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7261161-F363-4909-B3BA-F2D719A844EB}" type="slidenum">
              <a:rPr lang="en-US" smtClean="0"/>
              <a:t>‹#›</a:t>
            </a:fld>
            <a:endParaRPr lang="en-US"/>
          </a:p>
        </p:txBody>
      </p:sp>
      <p:cxnSp>
        <p:nvCxnSpPr>
          <p:cNvPr id="9" name="Straight Connector 8">
            <a:extLst>
              <a:ext uri="{FF2B5EF4-FFF2-40B4-BE49-F238E27FC236}">
                <a16:creationId xmlns:a16="http://schemas.microsoft.com/office/drawing/2014/main" id="{A566B35E-4D4B-6E49-A0CE-ACC14BAC9034}"/>
              </a:ext>
            </a:extLst>
          </p:cNvPr>
          <p:cNvCxnSpPr>
            <a:cxnSpLocks/>
          </p:cNvCxnSpPr>
          <p:nvPr userDrawn="1"/>
        </p:nvCxnSpPr>
        <p:spPr>
          <a:xfrm>
            <a:off x="495300" y="1524000"/>
            <a:ext cx="8153400" cy="0"/>
          </a:xfrm>
          <a:prstGeom prst="line">
            <a:avLst/>
          </a:prstGeom>
          <a:ln>
            <a:solidFill>
              <a:srgbClr val="5B92E5"/>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99CB307-A3B2-6A4C-BBA9-84673B7A1241}"/>
              </a:ext>
            </a:extLst>
          </p:cNvPr>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17500" r="17500"/>
          <a:stretch/>
        </p:blipFill>
        <p:spPr>
          <a:xfrm>
            <a:off x="7901851" y="616117"/>
            <a:ext cx="784949" cy="679283"/>
          </a:xfrm>
          <a:prstGeom prst="rect">
            <a:avLst/>
          </a:prstGeom>
        </p:spPr>
      </p:pic>
      <p:cxnSp>
        <p:nvCxnSpPr>
          <p:cNvPr id="15" name="Straight Connector 14">
            <a:extLst>
              <a:ext uri="{FF2B5EF4-FFF2-40B4-BE49-F238E27FC236}">
                <a16:creationId xmlns:a16="http://schemas.microsoft.com/office/drawing/2014/main" id="{1532C3DD-1AC8-B949-9C74-6022F088CEDE}"/>
              </a:ext>
            </a:extLst>
          </p:cNvPr>
          <p:cNvCxnSpPr/>
          <p:nvPr userDrawn="1"/>
        </p:nvCxnSpPr>
        <p:spPr>
          <a:xfrm>
            <a:off x="609600" y="2286000"/>
            <a:ext cx="3581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ADFBAC67-90A2-714D-AE76-2E41F2164A68}"/>
              </a:ext>
            </a:extLst>
          </p:cNvPr>
          <p:cNvSpPr>
            <a:spLocks noGrp="1"/>
          </p:cNvSpPr>
          <p:nvPr>
            <p:ph sz="quarter" idx="13"/>
          </p:nvPr>
        </p:nvSpPr>
        <p:spPr>
          <a:xfrm>
            <a:off x="609600" y="2438400"/>
            <a:ext cx="3505200" cy="533400"/>
          </a:xfrm>
          <a:prstGeom prst="rect">
            <a:avLst/>
          </a:prstGeom>
        </p:spPr>
        <p:txBody>
          <a:bodyPr/>
          <a:lstStyle>
            <a:lvl1pPr marL="0" indent="0">
              <a:buNone/>
              <a:defRPr sz="16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p:txBody>
      </p:sp>
      <p:sp>
        <p:nvSpPr>
          <p:cNvPr id="20" name="Content Placeholder 3">
            <a:extLst>
              <a:ext uri="{FF2B5EF4-FFF2-40B4-BE49-F238E27FC236}">
                <a16:creationId xmlns:a16="http://schemas.microsoft.com/office/drawing/2014/main" id="{E68746A1-AE47-2643-B03D-1343ED23D8E0}"/>
              </a:ext>
            </a:extLst>
          </p:cNvPr>
          <p:cNvSpPr>
            <a:spLocks noGrp="1"/>
          </p:cNvSpPr>
          <p:nvPr>
            <p:ph sz="quarter" idx="16"/>
          </p:nvPr>
        </p:nvSpPr>
        <p:spPr>
          <a:xfrm>
            <a:off x="5012635" y="2438400"/>
            <a:ext cx="3505200" cy="533400"/>
          </a:xfrm>
          <a:prstGeom prst="rect">
            <a:avLst/>
          </a:prstGeom>
        </p:spPr>
        <p:txBody>
          <a:bodyPr/>
          <a:lstStyle>
            <a:lvl1pPr marL="285750" indent="-285750">
              <a:buFont typeface="Wingdings" pitchFamily="2" charset="2"/>
              <a:buChar char="§"/>
              <a:defRPr sz="1600">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17983057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B37DDDE-7C8D-4B40-B70F-4C9D569D2491}" type="datetime1">
              <a:rPr lang="en-US" smtClean="0"/>
              <a:t>1/18/22</a:t>
            </a:fld>
            <a:endParaRPr lang="en-US"/>
          </a:p>
        </p:txBody>
      </p:sp>
      <p:sp>
        <p:nvSpPr>
          <p:cNvPr id="5" name="Footer Placeholder 4"/>
          <p:cNvSpPr>
            <a:spLocks noGrp="1"/>
          </p:cNvSpPr>
          <p:nvPr>
            <p:ph type="ftr" sz="quarter" idx="11"/>
          </p:nvPr>
        </p:nvSpPr>
        <p:spPr>
          <a:xfrm>
            <a:off x="2171700" y="6356350"/>
            <a:ext cx="4800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7261161-F363-4909-B3BA-F2D719A844EB}" type="slidenum">
              <a:rPr lang="en-US" smtClean="0"/>
              <a:t>‹#›</a:t>
            </a:fld>
            <a:endParaRPr lang="en-US"/>
          </a:p>
        </p:txBody>
      </p:sp>
    </p:spTree>
    <p:extLst>
      <p:ext uri="{BB962C8B-B14F-4D97-AF65-F5344CB8AC3E}">
        <p14:creationId xmlns:p14="http://schemas.microsoft.com/office/powerpoint/2010/main" val="8245237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F4C7B3-C942-824B-A87A-343F2FEC0D13}" type="datetime1">
              <a:rPr lang="en-US" smtClean="0"/>
              <a:t>1/18/22</a:t>
            </a:fld>
            <a:endParaRPr lang="en-US"/>
          </a:p>
        </p:txBody>
      </p:sp>
      <p:sp>
        <p:nvSpPr>
          <p:cNvPr id="6" name="Footer Placeholder 5"/>
          <p:cNvSpPr>
            <a:spLocks noGrp="1"/>
          </p:cNvSpPr>
          <p:nvPr>
            <p:ph type="ftr" sz="quarter" idx="11"/>
          </p:nvPr>
        </p:nvSpPr>
        <p:spPr>
          <a:xfrm>
            <a:off x="2171700" y="6356350"/>
            <a:ext cx="4800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7261161-F363-4909-B3BA-F2D719A844EB}" type="slidenum">
              <a:rPr lang="en-US" smtClean="0"/>
              <a:t>‹#›</a:t>
            </a:fld>
            <a:endParaRPr lang="en-US"/>
          </a:p>
        </p:txBody>
      </p:sp>
    </p:spTree>
    <p:extLst>
      <p:ext uri="{BB962C8B-B14F-4D97-AF65-F5344CB8AC3E}">
        <p14:creationId xmlns:p14="http://schemas.microsoft.com/office/powerpoint/2010/main" val="1441319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34D73BB-F4AE-0B41-A7ED-9113B6047745}" type="datetime1">
              <a:rPr lang="en-US" smtClean="0"/>
              <a:t>1/18/22</a:t>
            </a:fld>
            <a:endParaRPr lang="en-US"/>
          </a:p>
        </p:txBody>
      </p:sp>
      <p:sp>
        <p:nvSpPr>
          <p:cNvPr id="8" name="Footer Placeholder 7"/>
          <p:cNvSpPr>
            <a:spLocks noGrp="1"/>
          </p:cNvSpPr>
          <p:nvPr>
            <p:ph type="ftr" sz="quarter" idx="11"/>
          </p:nvPr>
        </p:nvSpPr>
        <p:spPr>
          <a:xfrm>
            <a:off x="2171700" y="6356350"/>
            <a:ext cx="4800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7261161-F363-4909-B3BA-F2D719A844EB}" type="slidenum">
              <a:rPr lang="en-US" smtClean="0"/>
              <a:t>‹#›</a:t>
            </a:fld>
            <a:endParaRPr lang="en-US"/>
          </a:p>
        </p:txBody>
      </p:sp>
    </p:spTree>
    <p:extLst>
      <p:ext uri="{BB962C8B-B14F-4D97-AF65-F5344CB8AC3E}">
        <p14:creationId xmlns:p14="http://schemas.microsoft.com/office/powerpoint/2010/main" val="29838484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B9E4255-F5BE-0445-B1B0-8FD43F2E8489}" type="datetime1">
              <a:rPr lang="en-US" smtClean="0"/>
              <a:t>1/18/22</a:t>
            </a:fld>
            <a:endParaRPr lang="en-US"/>
          </a:p>
        </p:txBody>
      </p:sp>
      <p:sp>
        <p:nvSpPr>
          <p:cNvPr id="4" name="Footer Placeholder 3"/>
          <p:cNvSpPr>
            <a:spLocks noGrp="1"/>
          </p:cNvSpPr>
          <p:nvPr>
            <p:ph type="ftr" sz="quarter" idx="11"/>
          </p:nvPr>
        </p:nvSpPr>
        <p:spPr>
          <a:xfrm>
            <a:off x="2171700" y="6356350"/>
            <a:ext cx="4800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97261161-F363-4909-B3BA-F2D719A844EB}" type="slidenum">
              <a:rPr lang="en-US" smtClean="0"/>
              <a:t>‹#›</a:t>
            </a:fld>
            <a:endParaRPr lang="en-US"/>
          </a:p>
        </p:txBody>
      </p:sp>
    </p:spTree>
    <p:extLst>
      <p:ext uri="{BB962C8B-B14F-4D97-AF65-F5344CB8AC3E}">
        <p14:creationId xmlns:p14="http://schemas.microsoft.com/office/powerpoint/2010/main" val="1353027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1E493B2-68D1-BC45-A179-00E32D0B48E3}" type="datetime1">
              <a:rPr lang="en-US" smtClean="0"/>
              <a:t>1/18/22</a:t>
            </a:fld>
            <a:endParaRPr lang="en-US"/>
          </a:p>
        </p:txBody>
      </p:sp>
      <p:sp>
        <p:nvSpPr>
          <p:cNvPr id="3" name="Footer Placeholder 2"/>
          <p:cNvSpPr>
            <a:spLocks noGrp="1"/>
          </p:cNvSpPr>
          <p:nvPr>
            <p:ph type="ftr" sz="quarter" idx="11"/>
          </p:nvPr>
        </p:nvSpPr>
        <p:spPr>
          <a:xfrm>
            <a:off x="2171700" y="6356350"/>
            <a:ext cx="4800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97261161-F363-4909-B3BA-F2D719A844EB}" type="slidenum">
              <a:rPr lang="en-US" smtClean="0"/>
              <a:t>‹#›</a:t>
            </a:fld>
            <a:endParaRPr lang="en-US"/>
          </a:p>
        </p:txBody>
      </p:sp>
    </p:spTree>
    <p:extLst>
      <p:ext uri="{BB962C8B-B14F-4D97-AF65-F5344CB8AC3E}">
        <p14:creationId xmlns:p14="http://schemas.microsoft.com/office/powerpoint/2010/main" val="35323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391399" y="6403423"/>
            <a:ext cx="11413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61161-F363-4909-B3BA-F2D719A844EB}" type="slidenum">
              <a:rPr lang="en-US" smtClean="0"/>
              <a:t>‹#›</a:t>
            </a:fld>
            <a:endParaRPr lang="en-US" dirty="0"/>
          </a:p>
        </p:txBody>
      </p:sp>
      <p:cxnSp>
        <p:nvCxnSpPr>
          <p:cNvPr id="9" name="Straight Connector 8">
            <a:extLst>
              <a:ext uri="{FF2B5EF4-FFF2-40B4-BE49-F238E27FC236}">
                <a16:creationId xmlns:a16="http://schemas.microsoft.com/office/drawing/2014/main" id="{8E2DC1BF-CFB3-254E-ADB1-31C0AF184380}"/>
              </a:ext>
            </a:extLst>
          </p:cNvPr>
          <p:cNvCxnSpPr>
            <a:cxnSpLocks/>
          </p:cNvCxnSpPr>
          <p:nvPr userDrawn="1"/>
        </p:nvCxnSpPr>
        <p:spPr>
          <a:xfrm>
            <a:off x="0" y="6291943"/>
            <a:ext cx="9144000" cy="0"/>
          </a:xfrm>
          <a:prstGeom prst="line">
            <a:avLst/>
          </a:prstGeom>
          <a:ln>
            <a:solidFill>
              <a:srgbClr val="5B92E5"/>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655241B-05BC-A148-8909-F68F746C9F05}"/>
              </a:ext>
            </a:extLst>
          </p:cNvPr>
          <p:cNvSpPr/>
          <p:nvPr userDrawn="1"/>
        </p:nvSpPr>
        <p:spPr>
          <a:xfrm>
            <a:off x="2286000" y="6400800"/>
            <a:ext cx="4572000" cy="276999"/>
          </a:xfrm>
          <a:prstGeom prst="rect">
            <a:avLst/>
          </a:prstGeom>
        </p:spPr>
        <p:txBody>
          <a:bodyPr>
            <a:spAutoFit/>
          </a:bodyPr>
          <a:lstStyle/>
          <a:p>
            <a:r>
              <a:rPr lang="en-US" sz="1200" dirty="0">
                <a:solidFill>
                  <a:schemeClr val="bg1">
                    <a:lumMod val="75000"/>
                  </a:schemeClr>
                </a:solidFill>
                <a:latin typeface="Century Gothic"/>
                <a:cs typeface="Century Gothic"/>
              </a:rPr>
              <a:t>Specialised Training Materials for United Nations Police 2021</a:t>
            </a:r>
            <a:endParaRPr lang="en-US" sz="1200" dirty="0">
              <a:solidFill>
                <a:schemeClr val="bg1">
                  <a:lumMod val="75000"/>
                </a:schemeClr>
              </a:solidFill>
            </a:endParaRPr>
          </a:p>
        </p:txBody>
      </p:sp>
    </p:spTree>
    <p:extLst>
      <p:ext uri="{BB962C8B-B14F-4D97-AF65-F5344CB8AC3E}">
        <p14:creationId xmlns:p14="http://schemas.microsoft.com/office/powerpoint/2010/main" val="815416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8" r:id="rId3"/>
    <p:sldLayoutId id="2147483709"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10" r:id="rId14"/>
    <p:sldLayoutId id="2147483711" r:id="rId15"/>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2667000"/>
            <a:ext cx="7223342" cy="1977390"/>
          </a:xfrm>
          <a:prstGeom prst="rect">
            <a:avLst/>
          </a:prstGeom>
        </p:spPr>
      </p:sp>
      <p:sp>
        <p:nvSpPr>
          <p:cNvPr id="6" name="Text Box 6"/>
          <p:cNvSpPr txBox="1"/>
          <p:nvPr/>
        </p:nvSpPr>
        <p:spPr>
          <a:xfrm>
            <a:off x="1112028" y="4058623"/>
            <a:ext cx="7095189" cy="6049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defTabSz="844083" fontAlgn="base">
              <a:lnSpc>
                <a:spcPct val="115000"/>
              </a:lnSpc>
              <a:defRPr/>
            </a:pPr>
            <a:r>
              <a:rPr lang="en-US" sz="2800" dirty="0">
                <a:solidFill>
                  <a:srgbClr val="003768"/>
                </a:solidFill>
                <a:latin typeface="Century Gothic"/>
                <a:ea typeface="Calibri"/>
                <a:cs typeface="Century Gothic"/>
              </a:rPr>
              <a:t>Apprehension, Arrest and Detention</a:t>
            </a:r>
          </a:p>
          <a:p>
            <a:pPr lvl="0" defTabSz="844083" fontAlgn="base">
              <a:lnSpc>
                <a:spcPct val="115000"/>
              </a:lnSpc>
              <a:spcAft>
                <a:spcPts val="923"/>
              </a:spcAft>
              <a:defRPr/>
            </a:pPr>
            <a:r>
              <a:rPr lang="en-US" sz="2800" dirty="0">
                <a:solidFill>
                  <a:srgbClr val="003768"/>
                </a:solidFill>
                <a:latin typeface="Century Gothic"/>
                <a:ea typeface="Calibri"/>
                <a:cs typeface="Century Gothic"/>
              </a:rPr>
              <a:t>in UN Peace Operations</a:t>
            </a:r>
          </a:p>
        </p:txBody>
      </p:sp>
    </p:spTree>
    <p:extLst>
      <p:ext uri="{BB962C8B-B14F-4D97-AF65-F5344CB8AC3E}">
        <p14:creationId xmlns:p14="http://schemas.microsoft.com/office/powerpoint/2010/main" val="304938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F8E82-01DC-4677-8D17-E49A4A587525}"/>
              </a:ext>
            </a:extLst>
          </p:cNvPr>
          <p:cNvSpPr>
            <a:spLocks noGrp="1"/>
          </p:cNvSpPr>
          <p:nvPr>
            <p:ph type="title"/>
          </p:nvPr>
        </p:nvSpPr>
        <p:spPr/>
        <p:txBody>
          <a:bodyPr/>
          <a:lstStyle/>
          <a:p>
            <a:r>
              <a:rPr lang="en-GB" dirty="0"/>
              <a:t>Scenario 2</a:t>
            </a:r>
          </a:p>
        </p:txBody>
      </p:sp>
      <p:sp>
        <p:nvSpPr>
          <p:cNvPr id="3" name="Slide Number Placeholder 2">
            <a:extLst>
              <a:ext uri="{FF2B5EF4-FFF2-40B4-BE49-F238E27FC236}">
                <a16:creationId xmlns:a16="http://schemas.microsoft.com/office/drawing/2014/main" id="{33E00319-EDA0-4DA2-9D96-D21C416584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261161-F363-4909-B3BA-F2D719A844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6C98CD24-8AE2-4A81-8737-7A36DAED3960}"/>
              </a:ext>
            </a:extLst>
          </p:cNvPr>
          <p:cNvSpPr>
            <a:spLocks noGrp="1"/>
          </p:cNvSpPr>
          <p:nvPr>
            <p:ph sz="quarter" idx="13"/>
          </p:nvPr>
        </p:nvSpPr>
        <p:spPr/>
        <p:txBody>
          <a:bodyPr/>
          <a:lstStyle/>
          <a:p>
            <a:pPr marL="0" indent="0" algn="just">
              <a:buNone/>
            </a:pPr>
            <a:r>
              <a:rPr lang="en-GB" sz="2000" dirty="0"/>
              <a:t>The two men and the woman who were arrested are brought to the police station. One man is 16. Under Carana law he is regarded as a child.</a:t>
            </a:r>
          </a:p>
        </p:txBody>
      </p:sp>
      <p:sp>
        <p:nvSpPr>
          <p:cNvPr id="5" name="Rectangle 4">
            <a:extLst>
              <a:ext uri="{FF2B5EF4-FFF2-40B4-BE49-F238E27FC236}">
                <a16:creationId xmlns:a16="http://schemas.microsoft.com/office/drawing/2014/main" id="{64B15648-66E6-4897-9D17-47C8317FAB2D}"/>
              </a:ext>
            </a:extLst>
          </p:cNvPr>
          <p:cNvSpPr/>
          <p:nvPr/>
        </p:nvSpPr>
        <p:spPr>
          <a:xfrm>
            <a:off x="622469" y="3652284"/>
            <a:ext cx="7910273" cy="12227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1800" b="1" dirty="0">
                <a:solidFill>
                  <a:srgbClr val="003399"/>
                </a:solidFill>
                <a:latin typeface="Century Gothic" panose="020B0502020202020204" pitchFamily="34" charset="0"/>
              </a:rPr>
              <a:t>Question 1</a:t>
            </a:r>
            <a:endParaRPr lang="en-GB" sz="1800" dirty="0">
              <a:solidFill>
                <a:srgbClr val="003399"/>
              </a:solidFill>
              <a:latin typeface="Century Gothic" panose="020B0502020202020204" pitchFamily="34" charset="0"/>
            </a:endParaRPr>
          </a:p>
          <a:p>
            <a:pPr marL="0" indent="0" algn="ctr">
              <a:buNone/>
            </a:pPr>
            <a:r>
              <a:rPr lang="en-GB" sz="1800" i="1" dirty="0">
                <a:solidFill>
                  <a:srgbClr val="003399"/>
                </a:solidFill>
                <a:latin typeface="Century Gothic" panose="020B0502020202020204" pitchFamily="34" charset="0"/>
              </a:rPr>
              <a:t>What due process must the CNP follow to comply with international standards on apprehension, arrest and detention?</a:t>
            </a:r>
          </a:p>
        </p:txBody>
      </p:sp>
    </p:spTree>
    <p:extLst>
      <p:ext uri="{BB962C8B-B14F-4D97-AF65-F5344CB8AC3E}">
        <p14:creationId xmlns:p14="http://schemas.microsoft.com/office/powerpoint/2010/main" val="8158572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F8BEE-6585-40DD-BD67-CC3CD6AD5F4A}"/>
              </a:ext>
            </a:extLst>
          </p:cNvPr>
          <p:cNvSpPr>
            <a:spLocks noGrp="1"/>
          </p:cNvSpPr>
          <p:nvPr>
            <p:ph type="title"/>
          </p:nvPr>
        </p:nvSpPr>
        <p:spPr/>
        <p:txBody>
          <a:bodyPr/>
          <a:lstStyle/>
          <a:p>
            <a:r>
              <a:rPr lang="en-US" dirty="0"/>
              <a:t>Right to Medical Care and Dignified Treatment</a:t>
            </a:r>
          </a:p>
        </p:txBody>
      </p:sp>
      <p:sp>
        <p:nvSpPr>
          <p:cNvPr id="3" name="Slide Number Placeholder 2">
            <a:extLst>
              <a:ext uri="{FF2B5EF4-FFF2-40B4-BE49-F238E27FC236}">
                <a16:creationId xmlns:a16="http://schemas.microsoft.com/office/drawing/2014/main" id="{0F3661A0-D15D-48C1-8E27-630D1A6824EE}"/>
              </a:ext>
            </a:extLst>
          </p:cNvPr>
          <p:cNvSpPr>
            <a:spLocks noGrp="1"/>
          </p:cNvSpPr>
          <p:nvPr>
            <p:ph type="sldNum" sz="quarter" idx="12"/>
          </p:nvPr>
        </p:nvSpPr>
        <p:spPr/>
        <p:txBody>
          <a:bodyPr/>
          <a:lstStyle/>
          <a:p>
            <a:fld id="{97261161-F363-4909-B3BA-F2D719A844EB}" type="slidenum">
              <a:rPr lang="en-US" smtClean="0"/>
              <a:t>10</a:t>
            </a:fld>
            <a:endParaRPr lang="en-US"/>
          </a:p>
        </p:txBody>
      </p:sp>
      <p:sp>
        <p:nvSpPr>
          <p:cNvPr id="4" name="Content Placeholder 3">
            <a:extLst>
              <a:ext uri="{FF2B5EF4-FFF2-40B4-BE49-F238E27FC236}">
                <a16:creationId xmlns:a16="http://schemas.microsoft.com/office/drawing/2014/main" id="{909DD9A8-452D-43C1-A640-5E2289FE1D25}"/>
              </a:ext>
            </a:extLst>
          </p:cNvPr>
          <p:cNvSpPr>
            <a:spLocks noGrp="1"/>
          </p:cNvSpPr>
          <p:nvPr>
            <p:ph sz="quarter" idx="13"/>
          </p:nvPr>
        </p:nvSpPr>
        <p:spPr>
          <a:xfrm>
            <a:off x="5544273" y="1981200"/>
            <a:ext cx="3046484" cy="3962400"/>
          </a:xfrm>
        </p:spPr>
        <p:txBody>
          <a:bodyPr/>
          <a:lstStyle/>
          <a:p>
            <a:r>
              <a:rPr lang="en-US" sz="2000" dirty="0"/>
              <a:t>Access to medical doctor</a:t>
            </a:r>
          </a:p>
          <a:p>
            <a:r>
              <a:rPr lang="en-US" sz="2000" dirty="0"/>
              <a:t>Freedom from torture or cruel, inhuman or degrading treatment</a:t>
            </a:r>
          </a:p>
          <a:p>
            <a:r>
              <a:rPr lang="en-US" sz="2000" dirty="0"/>
              <a:t>Food, water and sanitation, exercise, clothing, bedding</a:t>
            </a:r>
          </a:p>
        </p:txBody>
      </p:sp>
      <p:pic>
        <p:nvPicPr>
          <p:cNvPr id="17" name="Picture 16">
            <a:extLst>
              <a:ext uri="{FF2B5EF4-FFF2-40B4-BE49-F238E27FC236}">
                <a16:creationId xmlns:a16="http://schemas.microsoft.com/office/drawing/2014/main" id="{08CBEF0C-30DD-421C-8672-9206C31CAF8B}"/>
              </a:ext>
            </a:extLst>
          </p:cNvPr>
          <p:cNvPicPr>
            <a:picLocks noChangeAspect="1"/>
          </p:cNvPicPr>
          <p:nvPr/>
        </p:nvPicPr>
        <p:blipFill>
          <a:blip r:embed="rId2">
            <a:extLst>
              <a:ext uri="{28A0092B-C50C-407E-A947-70E740481C1C}">
                <a14:useLocalDpi xmlns:a14="http://schemas.microsoft.com/office/drawing/2010/main" val="0"/>
              </a:ext>
            </a:extLst>
          </a:blip>
          <a:srcRect l="12568" r="12568"/>
          <a:stretch/>
        </p:blipFill>
        <p:spPr>
          <a:xfrm>
            <a:off x="553243" y="1977243"/>
            <a:ext cx="4602957" cy="4099466"/>
          </a:xfrm>
          <a:prstGeom prst="rect">
            <a:avLst/>
          </a:prstGeom>
        </p:spPr>
      </p:pic>
    </p:spTree>
    <p:extLst>
      <p:ext uri="{BB962C8B-B14F-4D97-AF65-F5344CB8AC3E}">
        <p14:creationId xmlns:p14="http://schemas.microsoft.com/office/powerpoint/2010/main" val="378526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908D1-07BF-4E6D-BB17-B65D63909EB9}"/>
              </a:ext>
            </a:extLst>
          </p:cNvPr>
          <p:cNvSpPr>
            <a:spLocks noGrp="1"/>
          </p:cNvSpPr>
          <p:nvPr>
            <p:ph type="title"/>
          </p:nvPr>
        </p:nvSpPr>
        <p:spPr>
          <a:xfrm>
            <a:off x="457200" y="457200"/>
            <a:ext cx="6756400" cy="960437"/>
          </a:xfrm>
        </p:spPr>
        <p:txBody>
          <a:bodyPr/>
          <a:lstStyle/>
          <a:p>
            <a:r>
              <a:rPr lang="en-CA" dirty="0">
                <a:solidFill>
                  <a:schemeClr val="tx2">
                    <a:lumMod val="75000"/>
                  </a:schemeClr>
                </a:solidFill>
              </a:rPr>
              <a:t>Right to Lawyer and Notification of Family</a:t>
            </a:r>
            <a:endParaRPr lang="en-US" dirty="0"/>
          </a:p>
        </p:txBody>
      </p:sp>
      <p:sp>
        <p:nvSpPr>
          <p:cNvPr id="3" name="Slide Number Placeholder 2">
            <a:extLst>
              <a:ext uri="{FF2B5EF4-FFF2-40B4-BE49-F238E27FC236}">
                <a16:creationId xmlns:a16="http://schemas.microsoft.com/office/drawing/2014/main" id="{7BFC2A7F-9484-44C9-A9ED-579760E53EBE}"/>
              </a:ext>
            </a:extLst>
          </p:cNvPr>
          <p:cNvSpPr>
            <a:spLocks noGrp="1"/>
          </p:cNvSpPr>
          <p:nvPr>
            <p:ph type="sldNum" sz="quarter" idx="12"/>
          </p:nvPr>
        </p:nvSpPr>
        <p:spPr/>
        <p:txBody>
          <a:bodyPr/>
          <a:lstStyle/>
          <a:p>
            <a:fld id="{97261161-F363-4909-B3BA-F2D719A844EB}" type="slidenum">
              <a:rPr lang="en-US" smtClean="0"/>
              <a:t>11</a:t>
            </a:fld>
            <a:endParaRPr lang="en-US"/>
          </a:p>
        </p:txBody>
      </p:sp>
      <p:sp>
        <p:nvSpPr>
          <p:cNvPr id="4" name="Content Placeholder 3">
            <a:extLst>
              <a:ext uri="{FF2B5EF4-FFF2-40B4-BE49-F238E27FC236}">
                <a16:creationId xmlns:a16="http://schemas.microsoft.com/office/drawing/2014/main" id="{2CCA61E7-2FF3-435A-A850-9BE1D5BAA715}"/>
              </a:ext>
            </a:extLst>
          </p:cNvPr>
          <p:cNvSpPr>
            <a:spLocks noGrp="1"/>
          </p:cNvSpPr>
          <p:nvPr>
            <p:ph sz="quarter" idx="13"/>
          </p:nvPr>
        </p:nvSpPr>
        <p:spPr>
          <a:xfrm>
            <a:off x="5301205" y="1981200"/>
            <a:ext cx="3289552" cy="3962400"/>
          </a:xfrm>
        </p:spPr>
        <p:txBody>
          <a:bodyPr/>
          <a:lstStyle/>
          <a:p>
            <a:r>
              <a:rPr lang="en-GB" sz="2000" b="1" dirty="0">
                <a:solidFill>
                  <a:schemeClr val="tx1"/>
                </a:solidFill>
              </a:rPr>
              <a:t>Access to lawyer </a:t>
            </a:r>
            <a:r>
              <a:rPr lang="en-GB" sz="2000" dirty="0">
                <a:solidFill>
                  <a:schemeClr val="tx1"/>
                </a:solidFill>
              </a:rPr>
              <a:t>without delay, consultation in full confidentiality</a:t>
            </a:r>
          </a:p>
          <a:p>
            <a:r>
              <a:rPr lang="en-US" sz="2000" b="1" dirty="0">
                <a:solidFill>
                  <a:schemeClr val="tx1"/>
                </a:solidFill>
              </a:rPr>
              <a:t>Notification of family </a:t>
            </a:r>
            <a:r>
              <a:rPr lang="en-US" sz="2000" dirty="0">
                <a:solidFill>
                  <a:schemeClr val="tx1"/>
                </a:solidFill>
              </a:rPr>
              <a:t>or other persons of choice, including diplomatic mission</a:t>
            </a:r>
          </a:p>
        </p:txBody>
      </p:sp>
      <p:pic>
        <p:nvPicPr>
          <p:cNvPr id="6" name="Picture 5" descr="A group of people standing in front of a stage with lights&#10;&#10;Description automatically generated with low confidence">
            <a:extLst>
              <a:ext uri="{FF2B5EF4-FFF2-40B4-BE49-F238E27FC236}">
                <a16:creationId xmlns:a16="http://schemas.microsoft.com/office/drawing/2014/main" id="{F5CFCA29-4831-4EE4-A11C-182B2119A503}"/>
              </a:ext>
            </a:extLst>
          </p:cNvPr>
          <p:cNvPicPr>
            <a:picLocks noChangeAspect="1"/>
          </p:cNvPicPr>
          <p:nvPr/>
        </p:nvPicPr>
        <p:blipFill rotWithShape="1">
          <a:blip r:embed="rId2">
            <a:extLst>
              <a:ext uri="{28A0092B-C50C-407E-A947-70E740481C1C}">
                <a14:useLocalDpi xmlns:a14="http://schemas.microsoft.com/office/drawing/2010/main" val="0"/>
              </a:ext>
            </a:extLst>
          </a:blip>
          <a:srcRect l="8532" r="25206"/>
          <a:stretch/>
        </p:blipFill>
        <p:spPr>
          <a:xfrm>
            <a:off x="645841" y="1617793"/>
            <a:ext cx="4296549" cy="4376812"/>
          </a:xfrm>
          <a:prstGeom prst="rect">
            <a:avLst/>
          </a:prstGeom>
        </p:spPr>
      </p:pic>
    </p:spTree>
    <p:extLst>
      <p:ext uri="{BB962C8B-B14F-4D97-AF65-F5344CB8AC3E}">
        <p14:creationId xmlns:p14="http://schemas.microsoft.com/office/powerpoint/2010/main" val="137783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53FF2-8D6E-473C-89D9-64592D0A5E88}"/>
              </a:ext>
            </a:extLst>
          </p:cNvPr>
          <p:cNvSpPr>
            <a:spLocks noGrp="1"/>
          </p:cNvSpPr>
          <p:nvPr>
            <p:ph type="title"/>
          </p:nvPr>
        </p:nvSpPr>
        <p:spPr/>
        <p:txBody>
          <a:bodyPr/>
          <a:lstStyle/>
          <a:p>
            <a:r>
              <a:rPr lang="en-GB" dirty="0">
                <a:solidFill>
                  <a:schemeClr val="tx2">
                    <a:lumMod val="75000"/>
                  </a:schemeClr>
                </a:solidFill>
              </a:rPr>
              <a:t>International Separation Standards </a:t>
            </a:r>
            <a:br>
              <a:rPr lang="en-GB" dirty="0">
                <a:solidFill>
                  <a:schemeClr val="tx2">
                    <a:lumMod val="75000"/>
                  </a:schemeClr>
                </a:solidFill>
              </a:rPr>
            </a:br>
            <a:r>
              <a:rPr lang="en-GB" dirty="0">
                <a:solidFill>
                  <a:schemeClr val="tx2">
                    <a:lumMod val="75000"/>
                  </a:schemeClr>
                </a:solidFill>
              </a:rPr>
              <a:t>to Protect Detainees</a:t>
            </a:r>
            <a:endParaRPr lang="en-US" dirty="0"/>
          </a:p>
        </p:txBody>
      </p:sp>
      <p:graphicFrame>
        <p:nvGraphicFramePr>
          <p:cNvPr id="10" name="Content Placeholder 9"/>
          <p:cNvGraphicFramePr>
            <a:graphicFrameLocks noGrp="1"/>
          </p:cNvGraphicFramePr>
          <p:nvPr>
            <p:ph sz="quarter" idx="13"/>
            <p:extLst>
              <p:ext uri="{D42A27DB-BD31-4B8C-83A1-F6EECF244321}">
                <p14:modId xmlns:p14="http://schemas.microsoft.com/office/powerpoint/2010/main" val="912948881"/>
              </p:ext>
            </p:extLst>
          </p:nvPr>
        </p:nvGraphicFramePr>
        <p:xfrm>
          <a:off x="554038" y="1981200"/>
          <a:ext cx="8037510" cy="3417248"/>
        </p:xfrm>
        <a:graphic>
          <a:graphicData uri="http://schemas.openxmlformats.org/drawingml/2006/table">
            <a:tbl>
              <a:tblPr firstRow="1" bandRow="1">
                <a:tableStyleId>{E8B1032C-EA38-4F05-BA0D-38AFFFC7BED3}</a:tableStyleId>
              </a:tblPr>
              <a:tblGrid>
                <a:gridCol w="2679170">
                  <a:extLst>
                    <a:ext uri="{9D8B030D-6E8A-4147-A177-3AD203B41FA5}">
                      <a16:colId xmlns:a16="http://schemas.microsoft.com/office/drawing/2014/main" val="43009231"/>
                    </a:ext>
                  </a:extLst>
                </a:gridCol>
                <a:gridCol w="1339585">
                  <a:extLst>
                    <a:ext uri="{9D8B030D-6E8A-4147-A177-3AD203B41FA5}">
                      <a16:colId xmlns:a16="http://schemas.microsoft.com/office/drawing/2014/main" val="2637169299"/>
                    </a:ext>
                  </a:extLst>
                </a:gridCol>
                <a:gridCol w="1339585">
                  <a:extLst>
                    <a:ext uri="{9D8B030D-6E8A-4147-A177-3AD203B41FA5}">
                      <a16:colId xmlns:a16="http://schemas.microsoft.com/office/drawing/2014/main" val="3361287372"/>
                    </a:ext>
                  </a:extLst>
                </a:gridCol>
                <a:gridCol w="2679170">
                  <a:extLst>
                    <a:ext uri="{9D8B030D-6E8A-4147-A177-3AD203B41FA5}">
                      <a16:colId xmlns:a16="http://schemas.microsoft.com/office/drawing/2014/main" val="501645553"/>
                    </a:ext>
                  </a:extLst>
                </a:gridCol>
              </a:tblGrid>
              <a:tr h="669527">
                <a:tc>
                  <a:txBody>
                    <a:bodyPr/>
                    <a:lstStyle/>
                    <a:p>
                      <a:pPr algn="ctr"/>
                      <a:r>
                        <a:rPr lang="en-CA" sz="1600" b="1" dirty="0">
                          <a:latin typeface="Century Gothic" panose="020B0502020202020204" pitchFamily="34" charset="0"/>
                        </a:rPr>
                        <a:t>ADMINISTRATIVE</a:t>
                      </a:r>
                    </a:p>
                    <a:p>
                      <a:pPr algn="ctr"/>
                      <a:r>
                        <a:rPr lang="en-CA" sz="1200" b="1" dirty="0">
                          <a:latin typeface="Century Gothic" panose="020B0502020202020204" pitchFamily="34" charset="0"/>
                        </a:rPr>
                        <a:t>(i.e. migrants)</a:t>
                      </a:r>
                      <a:endParaRPr lang="en-CA" sz="1100" b="1" dirty="0">
                        <a:latin typeface="Century Gothic" panose="020B0502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algn="ctr"/>
                      <a:r>
                        <a:rPr lang="en-CA" sz="1600" b="1" dirty="0">
                          <a:latin typeface="Century Gothic" panose="020B0502020202020204" pitchFamily="34" charset="0"/>
                        </a:rPr>
                        <a:t>UNCONVICTED</a:t>
                      </a:r>
                      <a:endParaRPr lang="en-GB" sz="1600" b="1" dirty="0">
                        <a:latin typeface="Century Gothic" panose="020B0502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pPr algn="ctr"/>
                      <a:endParaRPr lang="en-GB" sz="2400" b="1" dirty="0"/>
                    </a:p>
                  </a:txBody>
                  <a:tcPr anchor="ctr"/>
                </a:tc>
                <a:tc>
                  <a:txBody>
                    <a:bodyPr/>
                    <a:lstStyle/>
                    <a:p>
                      <a:pPr algn="ctr"/>
                      <a:r>
                        <a:rPr lang="en-CA" sz="1600" b="1" dirty="0">
                          <a:latin typeface="Century Gothic" panose="020B0502020202020204" pitchFamily="34" charset="0"/>
                        </a:rPr>
                        <a:t>CONVICTED</a:t>
                      </a:r>
                      <a:endParaRPr lang="en-GB" sz="1600" b="1" dirty="0">
                        <a:latin typeface="Century Gothic" panose="020B0502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814012007"/>
                  </a:ext>
                </a:extLst>
              </a:tr>
              <a:tr h="669527">
                <a:tc gridSpan="2">
                  <a:txBody>
                    <a:bodyPr/>
                    <a:lstStyle/>
                    <a:p>
                      <a:pPr algn="ctr"/>
                      <a:r>
                        <a:rPr lang="en-CA" sz="1600" b="1" dirty="0">
                          <a:latin typeface="Century Gothic" panose="020B0502020202020204" pitchFamily="34" charset="0"/>
                        </a:rPr>
                        <a:t>Women</a:t>
                      </a:r>
                    </a:p>
                    <a:p>
                      <a:pPr algn="ctr"/>
                      <a:r>
                        <a:rPr lang="en-CA" sz="1400" b="1" dirty="0">
                          <a:latin typeface="Century Gothic" panose="020B0502020202020204" pitchFamily="34" charset="0"/>
                        </a:rPr>
                        <a:t>(and</a:t>
                      </a:r>
                      <a:r>
                        <a:rPr lang="en-CA" sz="1400" b="1" baseline="0" dirty="0">
                          <a:latin typeface="Century Gothic" panose="020B0502020202020204" pitchFamily="34" charset="0"/>
                        </a:rPr>
                        <a:t> where necessary, </a:t>
                      </a:r>
                      <a:br>
                        <a:rPr lang="en-CA" sz="1400" b="1" baseline="0" dirty="0">
                          <a:latin typeface="Century Gothic" panose="020B0502020202020204" pitchFamily="34" charset="0"/>
                        </a:rPr>
                      </a:br>
                      <a:r>
                        <a:rPr lang="en-CA" sz="1400" b="1" baseline="0" dirty="0">
                          <a:latin typeface="Century Gothic" panose="020B0502020202020204" pitchFamily="34" charset="0"/>
                        </a:rPr>
                        <a:t>LGBTI persons)</a:t>
                      </a:r>
                      <a:endParaRPr lang="en-GB" sz="1400" b="1" dirty="0">
                        <a:latin typeface="Century Gothic" panose="020B0502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8D9C36">
                        <a:alpha val="20000"/>
                      </a:srgbClr>
                    </a:solidFill>
                  </a:tcPr>
                </a:tc>
                <a:tc hMerge="1">
                  <a:txBody>
                    <a:bodyPr/>
                    <a:lstStyle/>
                    <a:p>
                      <a:endParaRPr lang="en-GB"/>
                    </a:p>
                  </a:txBody>
                  <a:tcPr/>
                </a:tc>
                <a:tc gridSpan="2">
                  <a:txBody>
                    <a:bodyPr/>
                    <a:lstStyle/>
                    <a:p>
                      <a:pPr algn="ctr"/>
                      <a:r>
                        <a:rPr lang="en-CA" sz="1600" b="1" dirty="0">
                          <a:latin typeface="Century Gothic" panose="020B0502020202020204" pitchFamily="34" charset="0"/>
                        </a:rPr>
                        <a:t>Men</a:t>
                      </a:r>
                      <a:endParaRPr lang="en-GB" sz="1600" b="1" dirty="0">
                        <a:latin typeface="Century Gothic" panose="020B0502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8D9C36">
                        <a:alpha val="20000"/>
                      </a:srgbClr>
                    </a:solidFill>
                  </a:tcPr>
                </a:tc>
                <a:tc hMerge="1">
                  <a:txBody>
                    <a:bodyPr/>
                    <a:lstStyle/>
                    <a:p>
                      <a:endParaRPr lang="en-GB"/>
                    </a:p>
                  </a:txBody>
                  <a:tcPr/>
                </a:tc>
                <a:extLst>
                  <a:ext uri="{0D108BD9-81ED-4DB2-BD59-A6C34878D82A}">
                    <a16:rowId xmlns:a16="http://schemas.microsoft.com/office/drawing/2014/main" val="2247908835"/>
                  </a:ext>
                </a:extLst>
              </a:tr>
              <a:tr h="669527">
                <a:tc gridSpan="2">
                  <a:txBody>
                    <a:bodyPr/>
                    <a:lstStyle/>
                    <a:p>
                      <a:pPr algn="ctr"/>
                      <a:r>
                        <a:rPr lang="en-CA" sz="1600" b="1" dirty="0">
                          <a:latin typeface="Century Gothic" panose="020B0502020202020204" pitchFamily="34" charset="0"/>
                        </a:rPr>
                        <a:t>Children</a:t>
                      </a:r>
                      <a:endParaRPr lang="en-GB" sz="1600" b="1" dirty="0">
                        <a:latin typeface="Century Gothic" panose="020B0502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GB"/>
                    </a:p>
                  </a:txBody>
                  <a:tcPr/>
                </a:tc>
                <a:tc gridSpan="2">
                  <a:txBody>
                    <a:bodyPr/>
                    <a:lstStyle/>
                    <a:p>
                      <a:pPr algn="ctr"/>
                      <a:r>
                        <a:rPr lang="en-CA" sz="1600" b="1" dirty="0">
                          <a:latin typeface="Century Gothic" panose="020B0502020202020204" pitchFamily="34" charset="0"/>
                        </a:rPr>
                        <a:t>Adults</a:t>
                      </a:r>
                      <a:endParaRPr lang="en-GB" sz="1600" b="1" dirty="0">
                        <a:latin typeface="Century Gothic" panose="020B0502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8347851"/>
                  </a:ext>
                </a:extLst>
              </a:tr>
              <a:tr h="669527">
                <a:tc gridSpan="2">
                  <a:txBody>
                    <a:bodyPr/>
                    <a:lstStyle/>
                    <a:p>
                      <a:pPr algn="ctr"/>
                      <a:r>
                        <a:rPr lang="en-CA" sz="1600" b="1" dirty="0">
                          <a:latin typeface="Century Gothic" panose="020B0502020202020204" pitchFamily="34" charset="0"/>
                        </a:rPr>
                        <a:t>Ordinary</a:t>
                      </a:r>
                      <a:r>
                        <a:rPr lang="en-CA" sz="1600" b="1" baseline="0" dirty="0">
                          <a:latin typeface="Century Gothic" panose="020B0502020202020204" pitchFamily="34" charset="0"/>
                        </a:rPr>
                        <a:t> detainees</a:t>
                      </a:r>
                      <a:endParaRPr lang="en-GB" sz="1600" b="1" dirty="0">
                        <a:latin typeface="Century Gothic" panose="020B0502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8D9C36">
                        <a:alpha val="20000"/>
                      </a:srgbClr>
                    </a:solidFill>
                  </a:tcPr>
                </a:tc>
                <a:tc hMerge="1">
                  <a:txBody>
                    <a:bodyPr/>
                    <a:lstStyle/>
                    <a:p>
                      <a:endParaRPr lang="en-GB"/>
                    </a:p>
                  </a:txBody>
                  <a:tcPr/>
                </a:tc>
                <a:tc gridSpan="2">
                  <a:txBody>
                    <a:bodyPr/>
                    <a:lstStyle/>
                    <a:p>
                      <a:pPr algn="ctr"/>
                      <a:r>
                        <a:rPr lang="en-CA" sz="1600" b="1" dirty="0">
                          <a:latin typeface="Century Gothic" panose="020B0502020202020204" pitchFamily="34" charset="0"/>
                        </a:rPr>
                        <a:t>Dangerous detainees</a:t>
                      </a:r>
                      <a:endParaRPr lang="en-GB" sz="1600" b="1" dirty="0">
                        <a:latin typeface="Century Gothic" panose="020B0502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8D9C36">
                        <a:alpha val="20000"/>
                      </a:srgbClr>
                    </a:solidFill>
                  </a:tcPr>
                </a:tc>
                <a:tc hMerge="1">
                  <a:txBody>
                    <a:bodyPr/>
                    <a:lstStyle/>
                    <a:p>
                      <a:endParaRPr lang="en-GB"/>
                    </a:p>
                  </a:txBody>
                  <a:tcPr/>
                </a:tc>
                <a:extLst>
                  <a:ext uri="{0D108BD9-81ED-4DB2-BD59-A6C34878D82A}">
                    <a16:rowId xmlns:a16="http://schemas.microsoft.com/office/drawing/2014/main" val="1888603798"/>
                  </a:ext>
                </a:extLst>
              </a:tr>
              <a:tr h="669527">
                <a:tc gridSpan="2">
                  <a:txBody>
                    <a:bodyPr/>
                    <a:lstStyle/>
                    <a:p>
                      <a:pPr algn="ctr"/>
                      <a:r>
                        <a:rPr lang="en-CA" sz="1600" b="1" dirty="0">
                          <a:latin typeface="Century Gothic" panose="020B0502020202020204" pitchFamily="34" charset="0"/>
                        </a:rPr>
                        <a:t>Persons with physical ailments –</a:t>
                      </a:r>
                    </a:p>
                    <a:p>
                      <a:pPr algn="ctr"/>
                      <a:r>
                        <a:rPr lang="en-CA" sz="1400" b="1" dirty="0">
                          <a:latin typeface="Century Gothic" panose="020B0502020202020204" pitchFamily="34" charset="0"/>
                        </a:rPr>
                        <a:t>in</a:t>
                      </a:r>
                      <a:r>
                        <a:rPr lang="en-CA" sz="1400" b="1" baseline="0" dirty="0">
                          <a:latin typeface="Century Gothic" panose="020B0502020202020204" pitchFamily="34" charset="0"/>
                        </a:rPr>
                        <a:t> medical facilities</a:t>
                      </a:r>
                      <a:endParaRPr lang="en-GB" sz="1200" b="1" dirty="0">
                        <a:latin typeface="Century Gothic" panose="020B0502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GB"/>
                    </a:p>
                  </a:txBody>
                  <a:tcPr/>
                </a:tc>
                <a:tc gridSpan="2">
                  <a:txBody>
                    <a:bodyPr/>
                    <a:lstStyle/>
                    <a:p>
                      <a:pPr algn="ctr"/>
                      <a:r>
                        <a:rPr lang="en-CA" sz="1600" b="1" dirty="0">
                          <a:latin typeface="Century Gothic" panose="020B0502020202020204" pitchFamily="34" charset="0"/>
                        </a:rPr>
                        <a:t>Persons with mental disabilities</a:t>
                      </a:r>
                      <a:r>
                        <a:rPr lang="en-CA" sz="1600" b="1" baseline="0" dirty="0">
                          <a:latin typeface="Century Gothic" panose="020B0502020202020204" pitchFamily="34" charset="0"/>
                        </a:rPr>
                        <a:t> – </a:t>
                      </a:r>
                    </a:p>
                    <a:p>
                      <a:pPr algn="ctr"/>
                      <a:r>
                        <a:rPr lang="en-CA" sz="1400" b="1" baseline="0" dirty="0">
                          <a:latin typeface="Century Gothic" panose="020B0502020202020204" pitchFamily="34" charset="0"/>
                        </a:rPr>
                        <a:t>in psychiatric care facilities</a:t>
                      </a:r>
                      <a:endParaRPr lang="en-GB" sz="1400" b="1" dirty="0">
                        <a:latin typeface="Century Gothic" panose="020B0502020202020204" pitchFamily="34" charset="0"/>
                      </a:endParaRPr>
                    </a:p>
                  </a:txBody>
                  <a:tcPr marL="68580" marR="68580" marT="34290" marB="3429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674749407"/>
                  </a:ext>
                </a:extLst>
              </a:tr>
            </a:tbl>
          </a:graphicData>
        </a:graphic>
      </p:graphicFrame>
      <p:sp>
        <p:nvSpPr>
          <p:cNvPr id="15" name="Left-Right Arrow 14"/>
          <p:cNvSpPr/>
          <p:nvPr/>
        </p:nvSpPr>
        <p:spPr>
          <a:xfrm>
            <a:off x="4008200" y="2903026"/>
            <a:ext cx="1150749" cy="278969"/>
          </a:xfrm>
          <a:prstGeom prst="leftRightArrow">
            <a:avLst/>
          </a:prstGeom>
          <a:solidFill>
            <a:srgbClr val="8EB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srgbClr val="FFFFFF"/>
              </a:solidFill>
              <a:latin typeface="Futura Book"/>
              <a:cs typeface="Arial"/>
            </a:endParaRPr>
          </a:p>
        </p:txBody>
      </p:sp>
      <p:sp>
        <p:nvSpPr>
          <p:cNvPr id="16" name="Left-Right Arrow 15"/>
          <p:cNvSpPr/>
          <p:nvPr/>
        </p:nvSpPr>
        <p:spPr>
          <a:xfrm>
            <a:off x="4008200" y="3612073"/>
            <a:ext cx="1150749" cy="278969"/>
          </a:xfrm>
          <a:prstGeom prst="leftRightArrow">
            <a:avLst/>
          </a:prstGeom>
          <a:solidFill>
            <a:srgbClr val="8EB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srgbClr val="FFFFFF"/>
              </a:solidFill>
              <a:latin typeface="Futura Book"/>
              <a:cs typeface="Arial"/>
            </a:endParaRPr>
          </a:p>
        </p:txBody>
      </p:sp>
      <p:sp>
        <p:nvSpPr>
          <p:cNvPr id="17" name="Left-Right Arrow 16"/>
          <p:cNvSpPr/>
          <p:nvPr/>
        </p:nvSpPr>
        <p:spPr>
          <a:xfrm>
            <a:off x="4008200" y="4280437"/>
            <a:ext cx="1150749" cy="278969"/>
          </a:xfrm>
          <a:prstGeom prst="leftRightArrow">
            <a:avLst/>
          </a:prstGeom>
          <a:solidFill>
            <a:srgbClr val="8EB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srgbClr val="FFFFFF"/>
              </a:solidFill>
              <a:latin typeface="Futura Book"/>
              <a:cs typeface="Arial"/>
            </a:endParaRPr>
          </a:p>
        </p:txBody>
      </p:sp>
      <p:sp>
        <p:nvSpPr>
          <p:cNvPr id="20" name="Left-Right Arrow 19"/>
          <p:cNvSpPr/>
          <p:nvPr/>
        </p:nvSpPr>
        <p:spPr>
          <a:xfrm>
            <a:off x="2763663" y="2193979"/>
            <a:ext cx="933229" cy="278969"/>
          </a:xfrm>
          <a:prstGeom prst="leftRightArrow">
            <a:avLst/>
          </a:prstGeom>
          <a:solidFill>
            <a:srgbClr val="8EB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srgbClr val="FFFFFF"/>
              </a:solidFill>
              <a:latin typeface="Futura Book"/>
              <a:cs typeface="Arial"/>
            </a:endParaRPr>
          </a:p>
        </p:txBody>
      </p:sp>
      <p:sp>
        <p:nvSpPr>
          <p:cNvPr id="21" name="Left-Right Arrow 20"/>
          <p:cNvSpPr/>
          <p:nvPr/>
        </p:nvSpPr>
        <p:spPr>
          <a:xfrm>
            <a:off x="5601456" y="2193978"/>
            <a:ext cx="933229" cy="278969"/>
          </a:xfrm>
          <a:prstGeom prst="leftRightArrow">
            <a:avLst/>
          </a:prstGeom>
          <a:solidFill>
            <a:srgbClr val="8EB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srgbClr val="FFFFFF"/>
              </a:solidFill>
              <a:latin typeface="Futura Book"/>
              <a:cs typeface="Arial"/>
            </a:endParaRPr>
          </a:p>
        </p:txBody>
      </p:sp>
      <p:sp>
        <p:nvSpPr>
          <p:cNvPr id="9" name="Title 1"/>
          <p:cNvSpPr txBox="1">
            <a:spLocks/>
          </p:cNvSpPr>
          <p:nvPr/>
        </p:nvSpPr>
        <p:spPr>
          <a:xfrm>
            <a:off x="1226820" y="-372526"/>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dirty="0">
              <a:solidFill>
                <a:schemeClr val="tx2">
                  <a:lumMod val="75000"/>
                </a:schemeClr>
              </a:solidFill>
            </a:endParaRPr>
          </a:p>
        </p:txBody>
      </p:sp>
    </p:spTree>
    <p:extLst>
      <p:ext uri="{BB962C8B-B14F-4D97-AF65-F5344CB8AC3E}">
        <p14:creationId xmlns:p14="http://schemas.microsoft.com/office/powerpoint/2010/main" val="63756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7A92-FCB1-4855-9CD2-AFCE0F56433C}"/>
              </a:ext>
            </a:extLst>
          </p:cNvPr>
          <p:cNvSpPr>
            <a:spLocks noGrp="1"/>
          </p:cNvSpPr>
          <p:nvPr>
            <p:ph type="title"/>
          </p:nvPr>
        </p:nvSpPr>
        <p:spPr/>
        <p:txBody>
          <a:bodyPr/>
          <a:lstStyle/>
          <a:p>
            <a:r>
              <a:rPr lang="en-US" dirty="0"/>
              <a:t>Right to Judicial Review of Legality</a:t>
            </a:r>
          </a:p>
        </p:txBody>
      </p:sp>
      <p:sp>
        <p:nvSpPr>
          <p:cNvPr id="3" name="Slide Number Placeholder 2">
            <a:extLst>
              <a:ext uri="{FF2B5EF4-FFF2-40B4-BE49-F238E27FC236}">
                <a16:creationId xmlns:a16="http://schemas.microsoft.com/office/drawing/2014/main" id="{D6930134-7DD4-42FC-96DF-93EB84D928E0}"/>
              </a:ext>
            </a:extLst>
          </p:cNvPr>
          <p:cNvSpPr>
            <a:spLocks noGrp="1"/>
          </p:cNvSpPr>
          <p:nvPr>
            <p:ph type="sldNum" sz="quarter" idx="12"/>
          </p:nvPr>
        </p:nvSpPr>
        <p:spPr/>
        <p:txBody>
          <a:bodyPr/>
          <a:lstStyle/>
          <a:p>
            <a:fld id="{97261161-F363-4909-B3BA-F2D719A844EB}" type="slidenum">
              <a:rPr lang="en-US" smtClean="0"/>
              <a:t>13</a:t>
            </a:fld>
            <a:endParaRPr lang="en-US"/>
          </a:p>
        </p:txBody>
      </p:sp>
      <p:sp>
        <p:nvSpPr>
          <p:cNvPr id="4" name="Content Placeholder 3">
            <a:extLst>
              <a:ext uri="{FF2B5EF4-FFF2-40B4-BE49-F238E27FC236}">
                <a16:creationId xmlns:a16="http://schemas.microsoft.com/office/drawing/2014/main" id="{F1B6C418-4E0A-43FA-BA74-D445F069DAE8}"/>
              </a:ext>
            </a:extLst>
          </p:cNvPr>
          <p:cNvSpPr>
            <a:spLocks noGrp="1"/>
          </p:cNvSpPr>
          <p:nvPr>
            <p:ph sz="quarter" idx="13"/>
          </p:nvPr>
        </p:nvSpPr>
        <p:spPr>
          <a:xfrm>
            <a:off x="553245" y="1981200"/>
            <a:ext cx="3046482" cy="3962400"/>
          </a:xfrm>
        </p:spPr>
        <p:txBody>
          <a:bodyPr/>
          <a:lstStyle/>
          <a:p>
            <a:r>
              <a:rPr lang="en-US" sz="2000" dirty="0">
                <a:solidFill>
                  <a:schemeClr val="tx1"/>
                </a:solidFill>
              </a:rPr>
              <a:t>Bring person promptly before judicial authority</a:t>
            </a:r>
          </a:p>
          <a:p>
            <a:r>
              <a:rPr lang="en-CA" sz="2000" dirty="0">
                <a:solidFill>
                  <a:schemeClr val="tx1"/>
                </a:solidFill>
              </a:rPr>
              <a:t>Maximum 48h </a:t>
            </a:r>
            <a:br>
              <a:rPr lang="en-CA" sz="2000" dirty="0">
                <a:solidFill>
                  <a:schemeClr val="tx1"/>
                </a:solidFill>
              </a:rPr>
            </a:br>
            <a:r>
              <a:rPr lang="en-CA" sz="2000" dirty="0">
                <a:solidFill>
                  <a:schemeClr val="tx1"/>
                </a:solidFill>
              </a:rPr>
              <a:t>(24h for children), </a:t>
            </a:r>
            <a:r>
              <a:rPr lang="en-CA" sz="2000" dirty="0">
                <a:solidFill>
                  <a:schemeClr val="tx1"/>
                </a:solidFill>
                <a:sym typeface="Wingdings" panose="05000000000000000000" pitchFamily="2" charset="2"/>
              </a:rPr>
              <a:t>otherwise release</a:t>
            </a:r>
            <a:endParaRPr lang="en-GB" sz="2000" dirty="0">
              <a:solidFill>
                <a:schemeClr val="tx1"/>
              </a:solidFill>
            </a:endParaRPr>
          </a:p>
        </p:txBody>
      </p:sp>
      <p:pic>
        <p:nvPicPr>
          <p:cNvPr id="7" name="Picture 6" descr="A group of people sitting at a table&#10;&#10;Description automatically generated with medium confidence">
            <a:extLst>
              <a:ext uri="{FF2B5EF4-FFF2-40B4-BE49-F238E27FC236}">
                <a16:creationId xmlns:a16="http://schemas.microsoft.com/office/drawing/2014/main" id="{F5C005CF-6E2B-477B-B838-F0435D8E0A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1773" y="1981200"/>
            <a:ext cx="4854803" cy="3236535"/>
          </a:xfrm>
          <a:prstGeom prst="rect">
            <a:avLst/>
          </a:prstGeom>
        </p:spPr>
      </p:pic>
    </p:spTree>
    <p:extLst>
      <p:ext uri="{BB962C8B-B14F-4D97-AF65-F5344CB8AC3E}">
        <p14:creationId xmlns:p14="http://schemas.microsoft.com/office/powerpoint/2010/main" val="193877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F8E82-01DC-4677-8D17-E49A4A587525}"/>
              </a:ext>
            </a:extLst>
          </p:cNvPr>
          <p:cNvSpPr>
            <a:spLocks noGrp="1"/>
          </p:cNvSpPr>
          <p:nvPr>
            <p:ph type="title"/>
          </p:nvPr>
        </p:nvSpPr>
        <p:spPr/>
        <p:txBody>
          <a:bodyPr/>
          <a:lstStyle/>
          <a:p>
            <a:r>
              <a:rPr lang="en-GB" dirty="0"/>
              <a:t>Scenario 3</a:t>
            </a:r>
          </a:p>
        </p:txBody>
      </p:sp>
      <p:sp>
        <p:nvSpPr>
          <p:cNvPr id="3" name="Slide Number Placeholder 2">
            <a:extLst>
              <a:ext uri="{FF2B5EF4-FFF2-40B4-BE49-F238E27FC236}">
                <a16:creationId xmlns:a16="http://schemas.microsoft.com/office/drawing/2014/main" id="{33E00319-EDA0-4DA2-9D96-D21C416584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261161-F363-4909-B3BA-F2D719A844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6C98CD24-8AE2-4A81-8737-7A36DAED3960}"/>
              </a:ext>
            </a:extLst>
          </p:cNvPr>
          <p:cNvSpPr>
            <a:spLocks noGrp="1"/>
          </p:cNvSpPr>
          <p:nvPr>
            <p:ph sz="quarter" idx="13"/>
          </p:nvPr>
        </p:nvSpPr>
        <p:spPr/>
        <p:txBody>
          <a:bodyPr/>
          <a:lstStyle/>
          <a:p>
            <a:pPr marL="0" indent="0" algn="just">
              <a:buNone/>
            </a:pPr>
            <a:r>
              <a:rPr lang="en-GB" sz="2000" dirty="0"/>
              <a:t>The officer in charge of the detention facilities at the Akkabar police station is uncertain about his obligations towards detainees. The regular visits from UNPOL at the station make him feel insecure. You sense that he is not firm regarding the due process and the legal framework.</a:t>
            </a:r>
          </a:p>
          <a:p>
            <a:pPr marL="0" indent="0">
              <a:buNone/>
            </a:pPr>
            <a:endParaRPr lang="en-GB" sz="2000" dirty="0"/>
          </a:p>
        </p:txBody>
      </p:sp>
      <p:sp>
        <p:nvSpPr>
          <p:cNvPr id="5" name="Rectangle 4">
            <a:extLst>
              <a:ext uri="{FF2B5EF4-FFF2-40B4-BE49-F238E27FC236}">
                <a16:creationId xmlns:a16="http://schemas.microsoft.com/office/drawing/2014/main" id="{7370AEFE-E846-49FE-AE17-7BD4D976FE2A}"/>
              </a:ext>
            </a:extLst>
          </p:cNvPr>
          <p:cNvSpPr/>
          <p:nvPr/>
        </p:nvSpPr>
        <p:spPr>
          <a:xfrm>
            <a:off x="680483" y="4093536"/>
            <a:ext cx="7910273" cy="15062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1800" b="1" dirty="0">
                <a:solidFill>
                  <a:srgbClr val="003399"/>
                </a:solidFill>
                <a:latin typeface="Century Gothic" panose="020B0502020202020204" pitchFamily="34" charset="0"/>
              </a:rPr>
              <a:t>Question 1</a:t>
            </a:r>
            <a:endParaRPr lang="en-GB" sz="1800" dirty="0">
              <a:solidFill>
                <a:srgbClr val="003399"/>
              </a:solidFill>
              <a:latin typeface="Century Gothic" panose="020B0502020202020204" pitchFamily="34" charset="0"/>
            </a:endParaRPr>
          </a:p>
          <a:p>
            <a:pPr marL="0" indent="0">
              <a:buNone/>
            </a:pPr>
            <a:r>
              <a:rPr lang="en-GB" sz="1800" i="1" dirty="0">
                <a:solidFill>
                  <a:srgbClr val="003399"/>
                </a:solidFill>
                <a:latin typeface="Century Gothic" panose="020B0502020202020204" pitchFamily="34" charset="0"/>
              </a:rPr>
              <a:t>What should the officer be aware of regarding:</a:t>
            </a:r>
          </a:p>
          <a:p>
            <a:pPr marL="285750" indent="-285750">
              <a:buFont typeface="Wingdings" panose="05000000000000000000" pitchFamily="2" charset="2"/>
              <a:buChar char="§"/>
            </a:pPr>
            <a:r>
              <a:rPr lang="en-GB" sz="1800" i="1" dirty="0">
                <a:solidFill>
                  <a:srgbClr val="003399"/>
                </a:solidFill>
                <a:latin typeface="Century Gothic" panose="020B0502020202020204" pitchFamily="34" charset="0"/>
              </a:rPr>
              <a:t>legality of detention,</a:t>
            </a:r>
          </a:p>
          <a:p>
            <a:pPr marL="285750" indent="-285750">
              <a:buFont typeface="Wingdings" panose="05000000000000000000" pitchFamily="2" charset="2"/>
              <a:buChar char="§"/>
            </a:pPr>
            <a:r>
              <a:rPr lang="en-GB" sz="1800" i="1" dirty="0">
                <a:solidFill>
                  <a:srgbClr val="003399"/>
                </a:solidFill>
                <a:latin typeface="Century Gothic" panose="020B0502020202020204" pitchFamily="34" charset="0"/>
              </a:rPr>
              <a:t>treatment in detention and</a:t>
            </a:r>
          </a:p>
          <a:p>
            <a:pPr marL="285750" indent="-285750">
              <a:buFont typeface="Wingdings" panose="05000000000000000000" pitchFamily="2" charset="2"/>
              <a:buChar char="§"/>
            </a:pPr>
            <a:r>
              <a:rPr lang="en-GB" sz="1800" i="1" dirty="0">
                <a:solidFill>
                  <a:srgbClr val="003399"/>
                </a:solidFill>
                <a:latin typeface="Century Gothic" panose="020B0502020202020204" pitchFamily="34" charset="0"/>
              </a:rPr>
              <a:t>basic procedures regarding the detention facilities?</a:t>
            </a:r>
          </a:p>
        </p:txBody>
      </p:sp>
    </p:spTree>
    <p:extLst>
      <p:ext uri="{BB962C8B-B14F-4D97-AF65-F5344CB8AC3E}">
        <p14:creationId xmlns:p14="http://schemas.microsoft.com/office/powerpoint/2010/main" val="2318194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8EA27-9CDD-439C-9752-9F6B39917DE9}"/>
              </a:ext>
            </a:extLst>
          </p:cNvPr>
          <p:cNvSpPr>
            <a:spLocks noGrp="1"/>
          </p:cNvSpPr>
          <p:nvPr>
            <p:ph type="title"/>
          </p:nvPr>
        </p:nvSpPr>
        <p:spPr/>
        <p:txBody>
          <a:bodyPr/>
          <a:lstStyle/>
          <a:p>
            <a:r>
              <a:rPr lang="en-US" dirty="0"/>
              <a:t>Arrest and Custody</a:t>
            </a:r>
            <a:br>
              <a:rPr lang="en-US" dirty="0"/>
            </a:br>
            <a:r>
              <a:rPr lang="en-US" sz="2800" b="0" dirty="0"/>
              <a:t>Focus Areas</a:t>
            </a:r>
            <a:endParaRPr lang="en-US" b="0" dirty="0"/>
          </a:p>
        </p:txBody>
      </p:sp>
      <p:sp>
        <p:nvSpPr>
          <p:cNvPr id="3" name="Slide Number Placeholder 2">
            <a:extLst>
              <a:ext uri="{FF2B5EF4-FFF2-40B4-BE49-F238E27FC236}">
                <a16:creationId xmlns:a16="http://schemas.microsoft.com/office/drawing/2014/main" id="{2BA93A6F-77F2-40C0-B120-221EF15836AD}"/>
              </a:ext>
            </a:extLst>
          </p:cNvPr>
          <p:cNvSpPr>
            <a:spLocks noGrp="1"/>
          </p:cNvSpPr>
          <p:nvPr>
            <p:ph type="sldNum" sz="quarter" idx="12"/>
          </p:nvPr>
        </p:nvSpPr>
        <p:spPr/>
        <p:txBody>
          <a:bodyPr/>
          <a:lstStyle/>
          <a:p>
            <a:fld id="{97261161-F363-4909-B3BA-F2D719A844EB}" type="slidenum">
              <a:rPr lang="en-US" smtClean="0"/>
              <a:t>15</a:t>
            </a:fld>
            <a:endParaRPr lang="en-US"/>
          </a:p>
        </p:txBody>
      </p:sp>
      <p:sp>
        <p:nvSpPr>
          <p:cNvPr id="5" name="Content Placeholder 3">
            <a:extLst>
              <a:ext uri="{FF2B5EF4-FFF2-40B4-BE49-F238E27FC236}">
                <a16:creationId xmlns:a16="http://schemas.microsoft.com/office/drawing/2014/main" id="{4F19A2AF-5F08-4BD1-B460-D763369C08DD}"/>
              </a:ext>
            </a:extLst>
          </p:cNvPr>
          <p:cNvSpPr txBox="1">
            <a:spLocks/>
          </p:cNvSpPr>
          <p:nvPr/>
        </p:nvSpPr>
        <p:spPr>
          <a:xfrm>
            <a:off x="4960621" y="1981200"/>
            <a:ext cx="3755362" cy="3962400"/>
          </a:xfrm>
          <a:prstGeom prst="rect">
            <a:avLst/>
          </a:prstGeom>
        </p:spPr>
        <p:txBody>
          <a:bodyPr/>
          <a:lstStyle>
            <a:lvl1pPr marL="342900" indent="-342900" algn="l" defTabSz="914400" rtl="0" eaLnBrk="1" latinLnBrk="0" hangingPunct="1">
              <a:spcBef>
                <a:spcPct val="20000"/>
              </a:spcBef>
              <a:buFont typeface="Wingdings" pitchFamily="2" charset="2"/>
              <a:buChar char="§"/>
              <a:defRPr sz="2800" kern="1200">
                <a:solidFill>
                  <a:schemeClr val="tx1">
                    <a:lumMod val="75000"/>
                    <a:lumOff val="25000"/>
                  </a:schemeClr>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Wingdings" pitchFamily="2" charset="2"/>
              <a:buChar char="§"/>
              <a:defRPr sz="24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Wingdings" pitchFamily="2" charset="2"/>
              <a:buChar char="§"/>
              <a:defRPr sz="18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Wingdings" pitchFamily="2" charset="2"/>
              <a:buChar char="§"/>
              <a:defRPr sz="18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b="1" dirty="0"/>
              <a:t>Legality of Detention</a:t>
            </a:r>
          </a:p>
          <a:p>
            <a:pPr lvl="1"/>
            <a:r>
              <a:rPr lang="en-GB" sz="2000" dirty="0"/>
              <a:t>Valid reason for arrest</a:t>
            </a:r>
          </a:p>
          <a:p>
            <a:pPr lvl="1"/>
            <a:r>
              <a:rPr lang="en-GB" sz="2000" dirty="0"/>
              <a:t>Due process upon arrest</a:t>
            </a:r>
          </a:p>
          <a:p>
            <a:pPr lvl="1"/>
            <a:r>
              <a:rPr lang="en-GB" sz="2000" dirty="0"/>
              <a:t>Right to judicial review</a:t>
            </a:r>
          </a:p>
          <a:p>
            <a:pPr lvl="1"/>
            <a:r>
              <a:rPr lang="en-GB" sz="2000" dirty="0"/>
              <a:t>Incommunicado detention</a:t>
            </a:r>
          </a:p>
          <a:p>
            <a:pPr lvl="1"/>
            <a:r>
              <a:rPr lang="en-GB" sz="2000" dirty="0"/>
              <a:t>Proper registration / </a:t>
            </a:r>
            <a:br>
              <a:rPr lang="en-GB" sz="2000" dirty="0"/>
            </a:br>
            <a:r>
              <a:rPr lang="en-GB" sz="2000" dirty="0"/>
              <a:t>Secret detention</a:t>
            </a:r>
          </a:p>
        </p:txBody>
      </p:sp>
      <p:pic>
        <p:nvPicPr>
          <p:cNvPr id="10" name="Content Placeholder 9">
            <a:extLst>
              <a:ext uri="{FF2B5EF4-FFF2-40B4-BE49-F238E27FC236}">
                <a16:creationId xmlns:a16="http://schemas.microsoft.com/office/drawing/2014/main" id="{02D2FDE1-CF4E-43DB-9CCD-50D54325D982}"/>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l="3500" r="3500"/>
          <a:stretch/>
        </p:blipFill>
        <p:spPr>
          <a:xfrm>
            <a:off x="555585" y="2144729"/>
            <a:ext cx="4308989" cy="3085162"/>
          </a:xfrm>
        </p:spPr>
      </p:pic>
    </p:spTree>
    <p:extLst>
      <p:ext uri="{BB962C8B-B14F-4D97-AF65-F5344CB8AC3E}">
        <p14:creationId xmlns:p14="http://schemas.microsoft.com/office/powerpoint/2010/main" val="415864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8EA27-9CDD-439C-9752-9F6B39917DE9}"/>
              </a:ext>
            </a:extLst>
          </p:cNvPr>
          <p:cNvSpPr>
            <a:spLocks noGrp="1"/>
          </p:cNvSpPr>
          <p:nvPr>
            <p:ph type="title"/>
          </p:nvPr>
        </p:nvSpPr>
        <p:spPr/>
        <p:txBody>
          <a:bodyPr/>
          <a:lstStyle/>
          <a:p>
            <a:r>
              <a:rPr lang="en-US" dirty="0"/>
              <a:t>Arrest and Custody</a:t>
            </a:r>
            <a:br>
              <a:rPr lang="en-US" dirty="0"/>
            </a:br>
            <a:r>
              <a:rPr lang="en-US" sz="2800" b="0" dirty="0"/>
              <a:t>Focus Areas</a:t>
            </a:r>
            <a:endParaRPr lang="en-US" b="0" dirty="0"/>
          </a:p>
        </p:txBody>
      </p:sp>
      <p:sp>
        <p:nvSpPr>
          <p:cNvPr id="3" name="Slide Number Placeholder 2">
            <a:extLst>
              <a:ext uri="{FF2B5EF4-FFF2-40B4-BE49-F238E27FC236}">
                <a16:creationId xmlns:a16="http://schemas.microsoft.com/office/drawing/2014/main" id="{2BA93A6F-77F2-40C0-B120-221EF15836AD}"/>
              </a:ext>
            </a:extLst>
          </p:cNvPr>
          <p:cNvSpPr>
            <a:spLocks noGrp="1"/>
          </p:cNvSpPr>
          <p:nvPr>
            <p:ph type="sldNum" sz="quarter" idx="12"/>
          </p:nvPr>
        </p:nvSpPr>
        <p:spPr/>
        <p:txBody>
          <a:bodyPr/>
          <a:lstStyle/>
          <a:p>
            <a:fld id="{97261161-F363-4909-B3BA-F2D719A844EB}" type="slidenum">
              <a:rPr lang="en-US" smtClean="0"/>
              <a:t>16</a:t>
            </a:fld>
            <a:endParaRPr lang="en-US"/>
          </a:p>
        </p:txBody>
      </p:sp>
      <p:sp>
        <p:nvSpPr>
          <p:cNvPr id="4" name="Content Placeholder 3">
            <a:extLst>
              <a:ext uri="{FF2B5EF4-FFF2-40B4-BE49-F238E27FC236}">
                <a16:creationId xmlns:a16="http://schemas.microsoft.com/office/drawing/2014/main" id="{D403D2F4-1ECA-492B-858C-F4244B75426D}"/>
              </a:ext>
            </a:extLst>
          </p:cNvPr>
          <p:cNvSpPr>
            <a:spLocks noGrp="1"/>
          </p:cNvSpPr>
          <p:nvPr>
            <p:ph sz="quarter" idx="13"/>
          </p:nvPr>
        </p:nvSpPr>
        <p:spPr>
          <a:xfrm>
            <a:off x="553245" y="1981200"/>
            <a:ext cx="4407376" cy="3962400"/>
          </a:xfrm>
        </p:spPr>
        <p:txBody>
          <a:bodyPr/>
          <a:lstStyle/>
          <a:p>
            <a:r>
              <a:rPr lang="en-GB" sz="2400" b="1" dirty="0"/>
              <a:t>Treatment in Detention</a:t>
            </a:r>
          </a:p>
          <a:p>
            <a:pPr lvl="1"/>
            <a:r>
              <a:rPr lang="en-GB" sz="2000" dirty="0"/>
              <a:t>Humane conditions</a:t>
            </a:r>
            <a:br>
              <a:rPr lang="en-GB" sz="2000" dirty="0"/>
            </a:br>
            <a:r>
              <a:rPr lang="en-GB" sz="2000" dirty="0"/>
              <a:t>(food, water, health etc.)</a:t>
            </a:r>
          </a:p>
          <a:p>
            <a:pPr lvl="1"/>
            <a:r>
              <a:rPr lang="en-GB" sz="2000" dirty="0"/>
              <a:t>Prohibition of torture &amp; ill-treatment</a:t>
            </a:r>
          </a:p>
          <a:p>
            <a:pPr lvl="1"/>
            <a:r>
              <a:rPr lang="en-GB" sz="2000" dirty="0"/>
              <a:t>Separation of detainees</a:t>
            </a:r>
          </a:p>
          <a:p>
            <a:pPr lvl="1"/>
            <a:r>
              <a:rPr lang="en-GB" sz="2000" dirty="0"/>
              <a:t>Detainees with special needs or vulnerabilities</a:t>
            </a:r>
          </a:p>
        </p:txBody>
      </p:sp>
      <p:pic>
        <p:nvPicPr>
          <p:cNvPr id="8" name="Picture 7" descr="A person holding a guitar&#10;&#10;Description automatically generated with medium confidence">
            <a:extLst>
              <a:ext uri="{FF2B5EF4-FFF2-40B4-BE49-F238E27FC236}">
                <a16:creationId xmlns:a16="http://schemas.microsoft.com/office/drawing/2014/main" id="{8C95097F-5F0B-4C55-9B09-06F8FF75C2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8185" y="2103121"/>
            <a:ext cx="4225582" cy="2817055"/>
          </a:xfrm>
          <a:prstGeom prst="rect">
            <a:avLst/>
          </a:prstGeom>
        </p:spPr>
      </p:pic>
    </p:spTree>
    <p:extLst>
      <p:ext uri="{BB962C8B-B14F-4D97-AF65-F5344CB8AC3E}">
        <p14:creationId xmlns:p14="http://schemas.microsoft.com/office/powerpoint/2010/main" val="307769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98DC0-7FEA-4FA2-9F7A-B11AA16141B7}"/>
              </a:ext>
            </a:extLst>
          </p:cNvPr>
          <p:cNvSpPr>
            <a:spLocks noGrp="1"/>
          </p:cNvSpPr>
          <p:nvPr>
            <p:ph type="title"/>
          </p:nvPr>
        </p:nvSpPr>
        <p:spPr/>
        <p:txBody>
          <a:bodyPr/>
          <a:lstStyle/>
          <a:p>
            <a:r>
              <a:rPr lang="en-GB" dirty="0"/>
              <a:t>F</a:t>
            </a:r>
            <a:r>
              <a:rPr lang="en-GB" b="1" dirty="0">
                <a:solidFill>
                  <a:srgbClr val="002060"/>
                </a:solidFill>
              </a:rPr>
              <a:t>acilities</a:t>
            </a:r>
            <a:br>
              <a:rPr lang="en-GB" b="1" dirty="0">
                <a:solidFill>
                  <a:srgbClr val="002060"/>
                </a:solidFill>
              </a:rPr>
            </a:br>
            <a:r>
              <a:rPr lang="en-GB" sz="2800" b="0" dirty="0">
                <a:solidFill>
                  <a:srgbClr val="002060"/>
                </a:solidFill>
              </a:rPr>
              <a:t>Basic Procedures</a:t>
            </a:r>
            <a:endParaRPr lang="en-US" b="0" dirty="0"/>
          </a:p>
        </p:txBody>
      </p:sp>
      <p:sp>
        <p:nvSpPr>
          <p:cNvPr id="3" name="Slide Number Placeholder 2">
            <a:extLst>
              <a:ext uri="{FF2B5EF4-FFF2-40B4-BE49-F238E27FC236}">
                <a16:creationId xmlns:a16="http://schemas.microsoft.com/office/drawing/2014/main" id="{637042EC-BBCF-4B76-8BB8-D9CFC4571A11}"/>
              </a:ext>
            </a:extLst>
          </p:cNvPr>
          <p:cNvSpPr>
            <a:spLocks noGrp="1"/>
          </p:cNvSpPr>
          <p:nvPr>
            <p:ph type="sldNum" sz="quarter" idx="12"/>
          </p:nvPr>
        </p:nvSpPr>
        <p:spPr/>
        <p:txBody>
          <a:bodyPr/>
          <a:lstStyle/>
          <a:p>
            <a:fld id="{97261161-F363-4909-B3BA-F2D719A844EB}" type="slidenum">
              <a:rPr lang="en-US" smtClean="0"/>
              <a:t>17</a:t>
            </a:fld>
            <a:endParaRPr lang="en-US"/>
          </a:p>
        </p:txBody>
      </p:sp>
      <p:sp>
        <p:nvSpPr>
          <p:cNvPr id="4" name="Content Placeholder 3">
            <a:extLst>
              <a:ext uri="{FF2B5EF4-FFF2-40B4-BE49-F238E27FC236}">
                <a16:creationId xmlns:a16="http://schemas.microsoft.com/office/drawing/2014/main" id="{2824FB1B-6F61-4ADA-A5C1-70B9C5EE3A37}"/>
              </a:ext>
            </a:extLst>
          </p:cNvPr>
          <p:cNvSpPr>
            <a:spLocks noGrp="1"/>
          </p:cNvSpPr>
          <p:nvPr>
            <p:ph sz="quarter" idx="13"/>
          </p:nvPr>
        </p:nvSpPr>
        <p:spPr>
          <a:xfrm>
            <a:off x="4446908" y="1761281"/>
            <a:ext cx="4411300" cy="3962400"/>
          </a:xfrm>
        </p:spPr>
        <p:txBody>
          <a:bodyPr/>
          <a:lstStyle/>
          <a:p>
            <a:r>
              <a:rPr lang="en-US" sz="2000" dirty="0"/>
              <a:t>Check detainee register for abnormalities and accuracy</a:t>
            </a:r>
          </a:p>
          <a:p>
            <a:r>
              <a:rPr lang="en-US" sz="2000" dirty="0"/>
              <a:t>Periodically visit entire police holding facility</a:t>
            </a:r>
          </a:p>
          <a:p>
            <a:r>
              <a:rPr lang="en-US" sz="2000" dirty="0"/>
              <a:t>Insist on confidential interviews with detainees </a:t>
            </a:r>
          </a:p>
          <a:p>
            <a:r>
              <a:rPr lang="en-US" sz="2000" dirty="0"/>
              <a:t>Protect detainees against reprisals</a:t>
            </a:r>
          </a:p>
          <a:p>
            <a:r>
              <a:rPr lang="en-US" sz="2000" dirty="0"/>
              <a:t>Mentor and advise host-State police as needed</a:t>
            </a:r>
          </a:p>
          <a:p>
            <a:r>
              <a:rPr lang="en-US" sz="2000" dirty="0"/>
              <a:t>Record concerns and share with human rights component</a:t>
            </a:r>
          </a:p>
        </p:txBody>
      </p:sp>
      <p:pic>
        <p:nvPicPr>
          <p:cNvPr id="6" name="Picture 5" descr="A picture containing person, outdoor&#10;&#10;Description automatically generated">
            <a:extLst>
              <a:ext uri="{FF2B5EF4-FFF2-40B4-BE49-F238E27FC236}">
                <a16:creationId xmlns:a16="http://schemas.microsoft.com/office/drawing/2014/main" id="{632E8D39-485D-47FF-BB94-0909D7FC228A}"/>
              </a:ext>
            </a:extLst>
          </p:cNvPr>
          <p:cNvPicPr>
            <a:picLocks noChangeAspect="1"/>
          </p:cNvPicPr>
          <p:nvPr/>
        </p:nvPicPr>
        <p:blipFill rotWithShape="1">
          <a:blip r:embed="rId2">
            <a:extLst>
              <a:ext uri="{28A0092B-C50C-407E-A947-70E740481C1C}">
                <a14:useLocalDpi xmlns:a14="http://schemas.microsoft.com/office/drawing/2010/main" val="0"/>
              </a:ext>
            </a:extLst>
          </a:blip>
          <a:srcRect r="21593"/>
          <a:stretch/>
        </p:blipFill>
        <p:spPr>
          <a:xfrm>
            <a:off x="463593" y="1951781"/>
            <a:ext cx="3575007" cy="3191719"/>
          </a:xfrm>
          <a:prstGeom prst="rect">
            <a:avLst/>
          </a:prstGeom>
        </p:spPr>
      </p:pic>
    </p:spTree>
    <p:extLst>
      <p:ext uri="{BB962C8B-B14F-4D97-AF65-F5344CB8AC3E}">
        <p14:creationId xmlns:p14="http://schemas.microsoft.com/office/powerpoint/2010/main" val="225718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F8E82-01DC-4677-8D17-E49A4A587525}"/>
              </a:ext>
            </a:extLst>
          </p:cNvPr>
          <p:cNvSpPr>
            <a:spLocks noGrp="1"/>
          </p:cNvSpPr>
          <p:nvPr>
            <p:ph type="title"/>
          </p:nvPr>
        </p:nvSpPr>
        <p:spPr/>
        <p:txBody>
          <a:bodyPr/>
          <a:lstStyle/>
          <a:p>
            <a:r>
              <a:rPr lang="en-GB" dirty="0"/>
              <a:t>Scenario 4</a:t>
            </a:r>
          </a:p>
        </p:txBody>
      </p:sp>
      <p:sp>
        <p:nvSpPr>
          <p:cNvPr id="3" name="Slide Number Placeholder 2">
            <a:extLst>
              <a:ext uri="{FF2B5EF4-FFF2-40B4-BE49-F238E27FC236}">
                <a16:creationId xmlns:a16="http://schemas.microsoft.com/office/drawing/2014/main" id="{33E00319-EDA0-4DA2-9D96-D21C416584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261161-F363-4909-B3BA-F2D719A844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6C98CD24-8AE2-4A81-8737-7A36DAED3960}"/>
              </a:ext>
            </a:extLst>
          </p:cNvPr>
          <p:cNvSpPr>
            <a:spLocks noGrp="1"/>
          </p:cNvSpPr>
          <p:nvPr>
            <p:ph sz="quarter" idx="13"/>
          </p:nvPr>
        </p:nvSpPr>
        <p:spPr/>
        <p:txBody>
          <a:bodyPr/>
          <a:lstStyle/>
          <a:p>
            <a:pPr marL="0" indent="0" algn="just">
              <a:buNone/>
            </a:pPr>
            <a:r>
              <a:rPr lang="en-GB" sz="2000" dirty="0"/>
              <a:t>Imagine that it was not CNP who arrived first at the scene of the brawl in front of the bar, but UN IPOs and a small FPU detachment.</a:t>
            </a:r>
          </a:p>
          <a:p>
            <a:pPr marL="0" indent="0">
              <a:buNone/>
            </a:pPr>
            <a:endParaRPr lang="en-GB" sz="2000" dirty="0"/>
          </a:p>
        </p:txBody>
      </p:sp>
      <p:sp>
        <p:nvSpPr>
          <p:cNvPr id="5" name="Rectangle 4">
            <a:extLst>
              <a:ext uri="{FF2B5EF4-FFF2-40B4-BE49-F238E27FC236}">
                <a16:creationId xmlns:a16="http://schemas.microsoft.com/office/drawing/2014/main" id="{73F5B077-D320-40E0-AC1D-95F5EECF7257}"/>
              </a:ext>
            </a:extLst>
          </p:cNvPr>
          <p:cNvSpPr/>
          <p:nvPr/>
        </p:nvSpPr>
        <p:spPr>
          <a:xfrm>
            <a:off x="680482" y="3045997"/>
            <a:ext cx="7910273" cy="15062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1800" b="1" dirty="0">
                <a:solidFill>
                  <a:srgbClr val="003399"/>
                </a:solidFill>
                <a:latin typeface="Century Gothic" panose="020B0502020202020204" pitchFamily="34" charset="0"/>
              </a:rPr>
              <a:t>Question 1</a:t>
            </a:r>
            <a:endParaRPr lang="en-GB" sz="1800" dirty="0">
              <a:solidFill>
                <a:srgbClr val="003399"/>
              </a:solidFill>
              <a:latin typeface="Century Gothic" panose="020B0502020202020204" pitchFamily="34" charset="0"/>
            </a:endParaRPr>
          </a:p>
          <a:p>
            <a:pPr marL="0" indent="0" algn="ctr">
              <a:buNone/>
            </a:pPr>
            <a:r>
              <a:rPr lang="en-US" sz="1800" i="1" dirty="0">
                <a:solidFill>
                  <a:srgbClr val="003399"/>
                </a:solidFill>
                <a:latin typeface="Century Gothic" panose="020B0502020202020204" pitchFamily="34" charset="0"/>
              </a:rPr>
              <a:t>How should UNPOL react to the situation as they encounter it? Do you have to differentiate between IPOs and FPUs?</a:t>
            </a:r>
          </a:p>
        </p:txBody>
      </p:sp>
      <p:sp>
        <p:nvSpPr>
          <p:cNvPr id="6" name="Rectangle 5">
            <a:extLst>
              <a:ext uri="{FF2B5EF4-FFF2-40B4-BE49-F238E27FC236}">
                <a16:creationId xmlns:a16="http://schemas.microsoft.com/office/drawing/2014/main" id="{F605ADE9-5950-456A-932F-8C68619E65E3}"/>
              </a:ext>
            </a:extLst>
          </p:cNvPr>
          <p:cNvSpPr/>
          <p:nvPr/>
        </p:nvSpPr>
        <p:spPr>
          <a:xfrm>
            <a:off x="680482" y="4667232"/>
            <a:ext cx="7910273" cy="15062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1800" b="1" dirty="0">
                <a:solidFill>
                  <a:srgbClr val="003399"/>
                </a:solidFill>
                <a:latin typeface="Century Gothic" panose="020B0502020202020204" pitchFamily="34" charset="0"/>
              </a:rPr>
              <a:t>Question 2</a:t>
            </a:r>
            <a:endParaRPr lang="en-GB" sz="1800" dirty="0">
              <a:solidFill>
                <a:srgbClr val="003399"/>
              </a:solidFill>
              <a:latin typeface="Century Gothic" panose="020B0502020202020204" pitchFamily="34" charset="0"/>
            </a:endParaRPr>
          </a:p>
          <a:p>
            <a:pPr marL="0" indent="0" algn="ctr">
              <a:buNone/>
            </a:pPr>
            <a:r>
              <a:rPr lang="en-US" sz="1800" i="1" dirty="0">
                <a:solidFill>
                  <a:srgbClr val="003399"/>
                </a:solidFill>
                <a:latin typeface="Century Gothic" panose="020B0502020202020204" pitchFamily="34" charset="0"/>
              </a:rPr>
              <a:t>Which documents determine the rights and obligations of UNPOL under these circumstances?</a:t>
            </a:r>
          </a:p>
        </p:txBody>
      </p:sp>
    </p:spTree>
    <p:extLst>
      <p:ext uri="{BB962C8B-B14F-4D97-AF65-F5344CB8AC3E}">
        <p14:creationId xmlns:p14="http://schemas.microsoft.com/office/powerpoint/2010/main" val="17432622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8C798-8BFA-4AFF-8AFE-30E97D7B91D2}"/>
              </a:ext>
            </a:extLst>
          </p:cNvPr>
          <p:cNvSpPr>
            <a:spLocks noGrp="1"/>
          </p:cNvSpPr>
          <p:nvPr>
            <p:ph type="title"/>
          </p:nvPr>
        </p:nvSpPr>
        <p:spPr/>
        <p:txBody>
          <a:bodyPr/>
          <a:lstStyle/>
          <a:p>
            <a:pPr algn="ctr"/>
            <a:r>
              <a:rPr lang="en-US" dirty="0"/>
              <a:t>Aim</a:t>
            </a:r>
          </a:p>
        </p:txBody>
      </p:sp>
      <p:sp>
        <p:nvSpPr>
          <p:cNvPr id="3" name="Content Placeholder 2">
            <a:extLst>
              <a:ext uri="{FF2B5EF4-FFF2-40B4-BE49-F238E27FC236}">
                <a16:creationId xmlns:a16="http://schemas.microsoft.com/office/drawing/2014/main" id="{2FBB67EE-8C46-453E-A8C6-336540EBCD1D}"/>
              </a:ext>
            </a:extLst>
          </p:cNvPr>
          <p:cNvSpPr>
            <a:spLocks noGrp="1"/>
          </p:cNvSpPr>
          <p:nvPr>
            <p:ph idx="1"/>
          </p:nvPr>
        </p:nvSpPr>
        <p:spPr>
          <a:xfrm>
            <a:off x="4283944" y="1738830"/>
            <a:ext cx="4402856" cy="4144963"/>
          </a:xfrm>
        </p:spPr>
        <p:txBody>
          <a:bodyPr/>
          <a:lstStyle/>
          <a:p>
            <a:pPr algn="l"/>
            <a:r>
              <a:rPr lang="en-US" dirty="0">
                <a:solidFill>
                  <a:srgbClr val="8D9C36"/>
                </a:solidFill>
              </a:rPr>
              <a:t>To familiarise participants with international standards on apprehension, arrest and detention that the host-State police as well as UNPOL must follow</a:t>
            </a:r>
          </a:p>
        </p:txBody>
      </p:sp>
      <p:sp>
        <p:nvSpPr>
          <p:cNvPr id="5" name="Slide Number Placeholder 4">
            <a:extLst>
              <a:ext uri="{FF2B5EF4-FFF2-40B4-BE49-F238E27FC236}">
                <a16:creationId xmlns:a16="http://schemas.microsoft.com/office/drawing/2014/main" id="{9770D076-5936-4A03-8237-C699B0F95326}"/>
              </a:ext>
            </a:extLst>
          </p:cNvPr>
          <p:cNvSpPr>
            <a:spLocks noGrp="1"/>
          </p:cNvSpPr>
          <p:nvPr>
            <p:ph type="sldNum" sz="quarter" idx="4294967295"/>
          </p:nvPr>
        </p:nvSpPr>
        <p:spPr>
          <a:xfrm>
            <a:off x="8488363" y="6356350"/>
            <a:ext cx="65563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801D69-61EF-40E3-904E-777AA434B5C4}" type="slidenum">
              <a:rPr lang="en-US" smtClean="0"/>
              <a:pPr/>
              <a:t>1</a:t>
            </a:fld>
            <a:endParaRPr lang="en-US"/>
          </a:p>
        </p:txBody>
      </p:sp>
      <p:pic>
        <p:nvPicPr>
          <p:cNvPr id="6" name="Picture 5" descr="A picture containing text&#10;&#10;Description automatically generated">
            <a:extLst>
              <a:ext uri="{FF2B5EF4-FFF2-40B4-BE49-F238E27FC236}">
                <a16:creationId xmlns:a16="http://schemas.microsoft.com/office/drawing/2014/main" id="{65A5AEC6-8AAC-4133-9E99-4C2B45FAB634}"/>
              </a:ext>
            </a:extLst>
          </p:cNvPr>
          <p:cNvPicPr>
            <a:picLocks noChangeAspect="1"/>
          </p:cNvPicPr>
          <p:nvPr/>
        </p:nvPicPr>
        <p:blipFill rotWithShape="1">
          <a:blip r:embed="rId2">
            <a:extLst>
              <a:ext uri="{28A0092B-C50C-407E-A947-70E740481C1C}">
                <a14:useLocalDpi xmlns:a14="http://schemas.microsoft.com/office/drawing/2010/main" val="0"/>
              </a:ext>
            </a:extLst>
          </a:blip>
          <a:srcRect l="31556" r="356"/>
          <a:stretch/>
        </p:blipFill>
        <p:spPr>
          <a:xfrm>
            <a:off x="670407" y="1808270"/>
            <a:ext cx="3496479" cy="3423487"/>
          </a:xfrm>
          <a:prstGeom prst="rect">
            <a:avLst/>
          </a:prstGeom>
        </p:spPr>
      </p:pic>
    </p:spTree>
    <p:extLst>
      <p:ext uri="{BB962C8B-B14F-4D97-AF65-F5344CB8AC3E}">
        <p14:creationId xmlns:p14="http://schemas.microsoft.com/office/powerpoint/2010/main" val="361973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0A4C-2DED-425E-8EF2-F8550E4E6616}"/>
              </a:ext>
            </a:extLst>
          </p:cNvPr>
          <p:cNvSpPr>
            <a:spLocks noGrp="1"/>
          </p:cNvSpPr>
          <p:nvPr>
            <p:ph type="title"/>
          </p:nvPr>
        </p:nvSpPr>
        <p:spPr/>
        <p:txBody>
          <a:bodyPr/>
          <a:lstStyle/>
          <a:p>
            <a:r>
              <a:rPr lang="en-US" dirty="0"/>
              <a:t>Legal Basis </a:t>
            </a:r>
            <a:br>
              <a:rPr lang="en-US" dirty="0"/>
            </a:br>
            <a:r>
              <a:rPr lang="en-US" sz="2800" b="0" dirty="0"/>
              <a:t>UNPOL Apprehension and Detention</a:t>
            </a:r>
            <a:endParaRPr lang="en-US" b="0" dirty="0"/>
          </a:p>
        </p:txBody>
      </p:sp>
      <p:sp>
        <p:nvSpPr>
          <p:cNvPr id="3" name="Slide Number Placeholder 2">
            <a:extLst>
              <a:ext uri="{FF2B5EF4-FFF2-40B4-BE49-F238E27FC236}">
                <a16:creationId xmlns:a16="http://schemas.microsoft.com/office/drawing/2014/main" id="{E3D6566E-0BF7-41DF-AF5A-8DF08A113D01}"/>
              </a:ext>
            </a:extLst>
          </p:cNvPr>
          <p:cNvSpPr>
            <a:spLocks noGrp="1"/>
          </p:cNvSpPr>
          <p:nvPr>
            <p:ph type="sldNum" sz="quarter" idx="12"/>
          </p:nvPr>
        </p:nvSpPr>
        <p:spPr/>
        <p:txBody>
          <a:bodyPr/>
          <a:lstStyle/>
          <a:p>
            <a:fld id="{97261161-F363-4909-B3BA-F2D719A844EB}" type="slidenum">
              <a:rPr lang="en-US" smtClean="0"/>
              <a:t>19</a:t>
            </a:fld>
            <a:endParaRPr lang="en-US"/>
          </a:p>
        </p:txBody>
      </p:sp>
      <p:sp>
        <p:nvSpPr>
          <p:cNvPr id="4" name="Content Placeholder 3">
            <a:extLst>
              <a:ext uri="{FF2B5EF4-FFF2-40B4-BE49-F238E27FC236}">
                <a16:creationId xmlns:a16="http://schemas.microsoft.com/office/drawing/2014/main" id="{56D4353C-8797-422E-8C43-70804A6D526B}"/>
              </a:ext>
            </a:extLst>
          </p:cNvPr>
          <p:cNvSpPr>
            <a:spLocks noGrp="1"/>
          </p:cNvSpPr>
          <p:nvPr>
            <p:ph sz="quarter" idx="13"/>
          </p:nvPr>
        </p:nvSpPr>
        <p:spPr>
          <a:xfrm>
            <a:off x="553244" y="1981200"/>
            <a:ext cx="8037513" cy="2866101"/>
          </a:xfrm>
        </p:spPr>
        <p:txBody>
          <a:bodyPr/>
          <a:lstStyle/>
          <a:p>
            <a:r>
              <a:rPr lang="en-US" sz="2400" dirty="0"/>
              <a:t>Permitted ONLY in circumstances where the use of force is authorized by the </a:t>
            </a:r>
            <a:r>
              <a:rPr lang="en-US" sz="2400" b="1" dirty="0"/>
              <a:t>mission’s mandate </a:t>
            </a:r>
            <a:r>
              <a:rPr lang="en-US" sz="2400" dirty="0"/>
              <a:t>and set out in the mission’s </a:t>
            </a:r>
            <a:r>
              <a:rPr lang="en-US" sz="2400" b="1" dirty="0"/>
              <a:t>Directive on the Use of Force (DUF)</a:t>
            </a:r>
          </a:p>
          <a:p>
            <a:r>
              <a:rPr lang="en-US" sz="2400" b="1" dirty="0"/>
              <a:t>SOPs </a:t>
            </a:r>
            <a:r>
              <a:rPr lang="en-US" sz="2400" dirty="0"/>
              <a:t>established to translate international standards to United Nations Peace Operations</a:t>
            </a:r>
            <a:endParaRPr lang="en-GB" sz="2400" dirty="0"/>
          </a:p>
        </p:txBody>
      </p:sp>
      <p:sp>
        <p:nvSpPr>
          <p:cNvPr id="5" name="Rectangle 4">
            <a:extLst>
              <a:ext uri="{FF2B5EF4-FFF2-40B4-BE49-F238E27FC236}">
                <a16:creationId xmlns:a16="http://schemas.microsoft.com/office/drawing/2014/main" id="{F7F3FFA6-7396-4073-B5A5-E8BABD8AB055}"/>
              </a:ext>
            </a:extLst>
          </p:cNvPr>
          <p:cNvSpPr/>
          <p:nvPr/>
        </p:nvSpPr>
        <p:spPr>
          <a:xfrm>
            <a:off x="542557" y="4927187"/>
            <a:ext cx="8190289" cy="1015644"/>
          </a:xfrm>
          <a:prstGeom prst="rect">
            <a:avLst/>
          </a:prstGeom>
          <a:solidFill>
            <a:srgbClr val="1FBBEE"/>
          </a:solidFill>
          <a:ln w="25400" cap="flat" cmpd="sng" algn="ctr">
            <a:noFill/>
            <a:prstDash val="solid"/>
          </a:ln>
          <a:effectLst/>
        </p:spPr>
        <p:txBody>
          <a:bodyPr wrap="square" lIns="91421" tIns="45711" rIns="91421" bIns="45711" rtlCol="0" anchor="ctr">
            <a:spAutoFit/>
          </a:bodyPr>
          <a:lstStyle/>
          <a:p>
            <a:pPr lvl="0" algn="ctr" defTabSz="914222"/>
            <a:r>
              <a:rPr lang="en-US" sz="2000" kern="0" dirty="0">
                <a:solidFill>
                  <a:srgbClr val="FFFFFF"/>
                </a:solidFill>
                <a:latin typeface="Arial"/>
              </a:rPr>
              <a:t>UNPOL Strategic Guidance Framework: </a:t>
            </a:r>
            <a:r>
              <a:rPr lang="en-US" sz="2000" i="1" kern="0" dirty="0">
                <a:solidFill>
                  <a:srgbClr val="FFFFFF"/>
                </a:solidFill>
                <a:latin typeface="Arial"/>
              </a:rPr>
              <a:t>“UNPOL must fully comply with the Standard Operating Procedures on Detention in United Nations Peace Operations”</a:t>
            </a:r>
            <a:endParaRPr kumimoji="0" lang="en-US" sz="2000" b="0" i="1"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5893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AB87E-EA83-4A32-991B-46723AF5B600}"/>
              </a:ext>
            </a:extLst>
          </p:cNvPr>
          <p:cNvSpPr>
            <a:spLocks noGrp="1"/>
          </p:cNvSpPr>
          <p:nvPr>
            <p:ph type="title"/>
          </p:nvPr>
        </p:nvSpPr>
        <p:spPr/>
        <p:txBody>
          <a:bodyPr/>
          <a:lstStyle/>
          <a:p>
            <a:r>
              <a:rPr lang="en-US" dirty="0"/>
              <a:t>SOP Scope and Applicability</a:t>
            </a:r>
          </a:p>
        </p:txBody>
      </p:sp>
      <p:sp>
        <p:nvSpPr>
          <p:cNvPr id="3" name="Slide Number Placeholder 2">
            <a:extLst>
              <a:ext uri="{FF2B5EF4-FFF2-40B4-BE49-F238E27FC236}">
                <a16:creationId xmlns:a16="http://schemas.microsoft.com/office/drawing/2014/main" id="{B62A8936-7990-4651-84E9-32733A0088ED}"/>
              </a:ext>
            </a:extLst>
          </p:cNvPr>
          <p:cNvSpPr>
            <a:spLocks noGrp="1"/>
          </p:cNvSpPr>
          <p:nvPr>
            <p:ph type="sldNum" sz="quarter" idx="12"/>
          </p:nvPr>
        </p:nvSpPr>
        <p:spPr/>
        <p:txBody>
          <a:bodyPr/>
          <a:lstStyle/>
          <a:p>
            <a:fld id="{97261161-F363-4909-B3BA-F2D719A844EB}" type="slidenum">
              <a:rPr lang="en-US" smtClean="0"/>
              <a:t>20</a:t>
            </a:fld>
            <a:endParaRPr lang="en-US"/>
          </a:p>
        </p:txBody>
      </p:sp>
      <p:sp>
        <p:nvSpPr>
          <p:cNvPr id="4" name="Content Placeholder 3">
            <a:extLst>
              <a:ext uri="{FF2B5EF4-FFF2-40B4-BE49-F238E27FC236}">
                <a16:creationId xmlns:a16="http://schemas.microsoft.com/office/drawing/2014/main" id="{31CD7CFB-201E-4F08-87C8-F873F7B2012C}"/>
              </a:ext>
            </a:extLst>
          </p:cNvPr>
          <p:cNvSpPr>
            <a:spLocks noGrp="1"/>
          </p:cNvSpPr>
          <p:nvPr>
            <p:ph sz="quarter" idx="13"/>
          </p:nvPr>
        </p:nvSpPr>
        <p:spPr>
          <a:xfrm>
            <a:off x="553244" y="1969625"/>
            <a:ext cx="6669359" cy="3962400"/>
          </a:xfrm>
        </p:spPr>
        <p:txBody>
          <a:bodyPr/>
          <a:lstStyle/>
          <a:p>
            <a:r>
              <a:rPr lang="en-US" sz="2400" dirty="0"/>
              <a:t>Does </a:t>
            </a:r>
            <a:r>
              <a:rPr lang="en-US" sz="2400" b="1" dirty="0"/>
              <a:t>not grant </a:t>
            </a:r>
            <a:r>
              <a:rPr lang="en-US" sz="2400" dirty="0"/>
              <a:t>powers of apprehension/ arrest</a:t>
            </a:r>
          </a:p>
          <a:p>
            <a:r>
              <a:rPr lang="en-US" sz="2400" b="1" dirty="0"/>
              <a:t>Applies</a:t>
            </a:r>
            <a:r>
              <a:rPr lang="en-US" sz="2400" dirty="0"/>
              <a:t> where apprehended individual is </a:t>
            </a:r>
            <a:r>
              <a:rPr lang="en-US" sz="2400" b="1" dirty="0"/>
              <a:t>under the effective control of the field mission </a:t>
            </a:r>
            <a:r>
              <a:rPr lang="en-US" sz="2400" dirty="0"/>
              <a:t>(even briefly)</a:t>
            </a:r>
          </a:p>
          <a:p>
            <a:r>
              <a:rPr lang="en-US" sz="2400" b="1" dirty="0"/>
              <a:t>Defines</a:t>
            </a:r>
            <a:r>
              <a:rPr lang="en-US" sz="2400" dirty="0"/>
              <a:t> </a:t>
            </a:r>
            <a:r>
              <a:rPr lang="en-US" sz="2400" b="1" dirty="0"/>
              <a:t>procedure</a:t>
            </a:r>
            <a:r>
              <a:rPr lang="en-US" sz="2400" dirty="0"/>
              <a:t> of apprehension, transfers, detention, handover or release</a:t>
            </a:r>
          </a:p>
          <a:p>
            <a:r>
              <a:rPr lang="en-US" sz="2400" b="1" dirty="0"/>
              <a:t>Provides</a:t>
            </a:r>
            <a:r>
              <a:rPr lang="en-US" sz="2400" dirty="0"/>
              <a:t> a </a:t>
            </a:r>
            <a:r>
              <a:rPr lang="en-US" sz="2400" b="1" dirty="0"/>
              <a:t>detailed overview of roles &amp; responsibilities </a:t>
            </a:r>
            <a:r>
              <a:rPr lang="en-US" sz="2400" dirty="0"/>
              <a:t>of the involved UN actors</a:t>
            </a:r>
          </a:p>
          <a:p>
            <a:endParaRPr lang="en-US" dirty="0"/>
          </a:p>
        </p:txBody>
      </p:sp>
    </p:spTree>
    <p:extLst>
      <p:ext uri="{BB962C8B-B14F-4D97-AF65-F5344CB8AC3E}">
        <p14:creationId xmlns:p14="http://schemas.microsoft.com/office/powerpoint/2010/main" val="254726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AB87E-EA83-4A32-991B-46723AF5B600}"/>
              </a:ext>
            </a:extLst>
          </p:cNvPr>
          <p:cNvSpPr>
            <a:spLocks noGrp="1"/>
          </p:cNvSpPr>
          <p:nvPr>
            <p:ph type="title"/>
          </p:nvPr>
        </p:nvSpPr>
        <p:spPr>
          <a:xfrm>
            <a:off x="457200" y="457200"/>
            <a:ext cx="7162800" cy="960437"/>
          </a:xfrm>
        </p:spPr>
        <p:txBody>
          <a:bodyPr/>
          <a:lstStyle/>
          <a:p>
            <a:r>
              <a:rPr lang="en-US" dirty="0"/>
              <a:t>SOP Scope and Applicability</a:t>
            </a:r>
          </a:p>
        </p:txBody>
      </p:sp>
      <p:sp>
        <p:nvSpPr>
          <p:cNvPr id="3" name="Slide Number Placeholder 2">
            <a:extLst>
              <a:ext uri="{FF2B5EF4-FFF2-40B4-BE49-F238E27FC236}">
                <a16:creationId xmlns:a16="http://schemas.microsoft.com/office/drawing/2014/main" id="{B62A8936-7990-4651-84E9-32733A0088ED}"/>
              </a:ext>
            </a:extLst>
          </p:cNvPr>
          <p:cNvSpPr>
            <a:spLocks noGrp="1"/>
          </p:cNvSpPr>
          <p:nvPr>
            <p:ph type="sldNum" sz="quarter" idx="12"/>
          </p:nvPr>
        </p:nvSpPr>
        <p:spPr>
          <a:xfrm>
            <a:off x="7391399" y="6403423"/>
            <a:ext cx="1141343" cy="365125"/>
          </a:xfrm>
        </p:spPr>
        <p:txBody>
          <a:bodyPr/>
          <a:lstStyle/>
          <a:p>
            <a:fld id="{97261161-F363-4909-B3BA-F2D719A844EB}" type="slidenum">
              <a:rPr lang="en-US" smtClean="0"/>
              <a:pPr/>
              <a:t>21</a:t>
            </a:fld>
            <a:endParaRPr lang="en-US"/>
          </a:p>
        </p:txBody>
      </p:sp>
      <p:sp>
        <p:nvSpPr>
          <p:cNvPr id="4" name="Content Placeholder 3">
            <a:extLst>
              <a:ext uri="{FF2B5EF4-FFF2-40B4-BE49-F238E27FC236}">
                <a16:creationId xmlns:a16="http://schemas.microsoft.com/office/drawing/2014/main" id="{31CD7CFB-201E-4F08-87C8-F873F7B2012C}"/>
              </a:ext>
            </a:extLst>
          </p:cNvPr>
          <p:cNvSpPr>
            <a:spLocks noGrp="1"/>
          </p:cNvSpPr>
          <p:nvPr>
            <p:ph sz="quarter" idx="13"/>
          </p:nvPr>
        </p:nvSpPr>
        <p:spPr>
          <a:xfrm>
            <a:off x="553244" y="1981200"/>
            <a:ext cx="8037513" cy="3962400"/>
          </a:xfrm>
        </p:spPr>
        <p:txBody>
          <a:bodyPr/>
          <a:lstStyle/>
          <a:p>
            <a:r>
              <a:rPr lang="en-US" dirty="0"/>
              <a:t>Establishes responsibilities for:</a:t>
            </a:r>
          </a:p>
          <a:p>
            <a:pPr lvl="1"/>
            <a:r>
              <a:rPr lang="en-US"/>
              <a:t>Apprehending officer</a:t>
            </a:r>
            <a:endParaRPr lang="en-US" dirty="0"/>
          </a:p>
          <a:p>
            <a:pPr lvl="1"/>
            <a:r>
              <a:rPr lang="en-US" dirty="0"/>
              <a:t>Commander of the detaining unit</a:t>
            </a:r>
          </a:p>
          <a:p>
            <a:pPr lvl="1"/>
            <a:r>
              <a:rPr lang="en-US" dirty="0"/>
              <a:t>JOC or designated office </a:t>
            </a:r>
          </a:p>
          <a:p>
            <a:pPr lvl="1"/>
            <a:r>
              <a:rPr lang="en-US" dirty="0"/>
              <a:t>Detention Focal Point</a:t>
            </a:r>
          </a:p>
          <a:p>
            <a:pPr lvl="1"/>
            <a:r>
              <a:rPr lang="en-US" dirty="0"/>
              <a:t>Human Rights Component</a:t>
            </a:r>
          </a:p>
          <a:p>
            <a:pPr lvl="1"/>
            <a:r>
              <a:rPr lang="en-US" dirty="0"/>
              <a:t>Justice and Corrections Component</a:t>
            </a:r>
          </a:p>
          <a:p>
            <a:pPr lvl="1"/>
            <a:r>
              <a:rPr lang="en-US" dirty="0"/>
              <a:t>Child Protection Adviser</a:t>
            </a:r>
          </a:p>
          <a:p>
            <a:pPr lvl="1"/>
            <a:r>
              <a:rPr lang="en-US" dirty="0"/>
              <a:t>Other actors</a:t>
            </a:r>
          </a:p>
        </p:txBody>
      </p:sp>
    </p:spTree>
    <p:extLst>
      <p:ext uri="{BB962C8B-B14F-4D97-AF65-F5344CB8AC3E}">
        <p14:creationId xmlns:p14="http://schemas.microsoft.com/office/powerpoint/2010/main" val="193138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75511-D09D-4A1A-AA07-9D8695A0F37E}"/>
              </a:ext>
            </a:extLst>
          </p:cNvPr>
          <p:cNvSpPr>
            <a:spLocks noGrp="1"/>
          </p:cNvSpPr>
          <p:nvPr>
            <p:ph type="title"/>
          </p:nvPr>
        </p:nvSpPr>
        <p:spPr/>
        <p:txBody>
          <a:bodyPr/>
          <a:lstStyle/>
          <a:p>
            <a:r>
              <a:rPr lang="en-US" dirty="0"/>
              <a:t>General Principles</a:t>
            </a:r>
          </a:p>
        </p:txBody>
      </p:sp>
      <p:sp>
        <p:nvSpPr>
          <p:cNvPr id="3" name="Slide Number Placeholder 2">
            <a:extLst>
              <a:ext uri="{FF2B5EF4-FFF2-40B4-BE49-F238E27FC236}">
                <a16:creationId xmlns:a16="http://schemas.microsoft.com/office/drawing/2014/main" id="{DFC253E7-EDA6-47E3-B9B8-D4724610052D}"/>
              </a:ext>
            </a:extLst>
          </p:cNvPr>
          <p:cNvSpPr>
            <a:spLocks noGrp="1"/>
          </p:cNvSpPr>
          <p:nvPr>
            <p:ph type="sldNum" sz="quarter" idx="12"/>
          </p:nvPr>
        </p:nvSpPr>
        <p:spPr/>
        <p:txBody>
          <a:bodyPr/>
          <a:lstStyle/>
          <a:p>
            <a:fld id="{97261161-F363-4909-B3BA-F2D719A844EB}" type="slidenum">
              <a:rPr lang="en-US" smtClean="0"/>
              <a:t>22</a:t>
            </a:fld>
            <a:endParaRPr lang="en-US"/>
          </a:p>
        </p:txBody>
      </p:sp>
      <p:grpSp>
        <p:nvGrpSpPr>
          <p:cNvPr id="11" name="Group 10">
            <a:extLst>
              <a:ext uri="{FF2B5EF4-FFF2-40B4-BE49-F238E27FC236}">
                <a16:creationId xmlns:a16="http://schemas.microsoft.com/office/drawing/2014/main" id="{09AFD760-4C81-4DE3-865E-A60B7ABAFBDC}"/>
              </a:ext>
            </a:extLst>
          </p:cNvPr>
          <p:cNvGrpSpPr/>
          <p:nvPr/>
        </p:nvGrpSpPr>
        <p:grpSpPr>
          <a:xfrm>
            <a:off x="3900287" y="3391596"/>
            <a:ext cx="4171125" cy="727275"/>
            <a:chOff x="3023" y="1152048"/>
            <a:chExt cx="1964686" cy="1536064"/>
          </a:xfrm>
          <a:solidFill>
            <a:srgbClr val="8EB4E3"/>
          </a:solidFill>
        </p:grpSpPr>
        <p:sp>
          <p:nvSpPr>
            <p:cNvPr id="12" name="Rounded Rectangle 9">
              <a:extLst>
                <a:ext uri="{FF2B5EF4-FFF2-40B4-BE49-F238E27FC236}">
                  <a16:creationId xmlns:a16="http://schemas.microsoft.com/office/drawing/2014/main" id="{E7DE1D74-F874-4E78-B948-3BEAE78CF7B9}"/>
                </a:ext>
              </a:extLst>
            </p:cNvPr>
            <p:cNvSpPr/>
            <p:nvPr/>
          </p:nvSpPr>
          <p:spPr>
            <a:xfrm>
              <a:off x="3023" y="1152048"/>
              <a:ext cx="1964686" cy="153606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a:extLst>
                <a:ext uri="{FF2B5EF4-FFF2-40B4-BE49-F238E27FC236}">
                  <a16:creationId xmlns:a16="http://schemas.microsoft.com/office/drawing/2014/main" id="{7F3E0EE4-007E-4A47-9C42-5E86E531D614}"/>
                </a:ext>
              </a:extLst>
            </p:cNvPr>
            <p:cNvSpPr txBox="1"/>
            <p:nvPr/>
          </p:nvSpPr>
          <p:spPr>
            <a:xfrm>
              <a:off x="78007" y="1227032"/>
              <a:ext cx="1814718" cy="13860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457200" lvl="0" defTabSz="889000" rtl="0">
                <a:lnSpc>
                  <a:spcPct val="90000"/>
                </a:lnSpc>
                <a:spcBef>
                  <a:spcPct val="0"/>
                </a:spcBef>
                <a:spcAft>
                  <a:spcPct val="35000"/>
                </a:spcAft>
              </a:pPr>
              <a:r>
                <a:rPr lang="en-US" sz="1400" b="1" kern="1200" dirty="0">
                  <a:solidFill>
                    <a:schemeClr val="bg1"/>
                  </a:solidFill>
                  <a:latin typeface="Century Gothic" panose="020B0502020202020204" pitchFamily="34" charset="0"/>
                </a:rPr>
                <a:t>Apprehension only with due process</a:t>
              </a:r>
            </a:p>
          </p:txBody>
        </p:sp>
      </p:grpSp>
      <p:grpSp>
        <p:nvGrpSpPr>
          <p:cNvPr id="14" name="Group 13">
            <a:extLst>
              <a:ext uri="{FF2B5EF4-FFF2-40B4-BE49-F238E27FC236}">
                <a16:creationId xmlns:a16="http://schemas.microsoft.com/office/drawing/2014/main" id="{007FA8DA-1BE8-4697-94C6-6C473340BEB3}"/>
              </a:ext>
            </a:extLst>
          </p:cNvPr>
          <p:cNvGrpSpPr/>
          <p:nvPr/>
        </p:nvGrpSpPr>
        <p:grpSpPr>
          <a:xfrm>
            <a:off x="3900288" y="4197493"/>
            <a:ext cx="4171124" cy="727275"/>
            <a:chOff x="2295158" y="1152048"/>
            <a:chExt cx="1964686" cy="1536064"/>
          </a:xfrm>
          <a:solidFill>
            <a:srgbClr val="5B92E5"/>
          </a:solidFill>
        </p:grpSpPr>
        <p:sp>
          <p:nvSpPr>
            <p:cNvPr id="15" name="Rounded Rectangle 18">
              <a:extLst>
                <a:ext uri="{FF2B5EF4-FFF2-40B4-BE49-F238E27FC236}">
                  <a16:creationId xmlns:a16="http://schemas.microsoft.com/office/drawing/2014/main" id="{126AB275-6041-4EE5-ACEC-86E01E760B75}"/>
                </a:ext>
              </a:extLst>
            </p:cNvPr>
            <p:cNvSpPr/>
            <p:nvPr/>
          </p:nvSpPr>
          <p:spPr>
            <a:xfrm>
              <a:off x="2295158" y="1152048"/>
              <a:ext cx="1964686" cy="153606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a:extLst>
                <a:ext uri="{FF2B5EF4-FFF2-40B4-BE49-F238E27FC236}">
                  <a16:creationId xmlns:a16="http://schemas.microsoft.com/office/drawing/2014/main" id="{2DE8979F-31E0-4825-93E6-A6D658BDA172}"/>
                </a:ext>
              </a:extLst>
            </p:cNvPr>
            <p:cNvSpPr txBox="1"/>
            <p:nvPr/>
          </p:nvSpPr>
          <p:spPr>
            <a:xfrm>
              <a:off x="2370142" y="1227032"/>
              <a:ext cx="1814718" cy="13860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457200" lvl="0" defTabSz="889000">
                <a:lnSpc>
                  <a:spcPct val="90000"/>
                </a:lnSpc>
                <a:spcBef>
                  <a:spcPct val="0"/>
                </a:spcBef>
                <a:spcAft>
                  <a:spcPct val="35000"/>
                </a:spcAft>
              </a:pPr>
              <a:r>
                <a:rPr lang="en-GB" sz="1400" b="1" kern="1200" dirty="0">
                  <a:solidFill>
                    <a:schemeClr val="bg1"/>
                  </a:solidFill>
                  <a:latin typeface="Century Gothic" panose="020B0502020202020204" pitchFamily="34" charset="0"/>
                </a:rPr>
                <a:t>Humane treatment during detention</a:t>
              </a:r>
              <a:endParaRPr lang="en-US" sz="1400" b="1" kern="1200" dirty="0">
                <a:solidFill>
                  <a:schemeClr val="bg1"/>
                </a:solidFill>
                <a:latin typeface="Century Gothic" panose="020B0502020202020204" pitchFamily="34" charset="0"/>
              </a:endParaRPr>
            </a:p>
          </p:txBody>
        </p:sp>
      </p:grpSp>
      <p:grpSp>
        <p:nvGrpSpPr>
          <p:cNvPr id="17" name="Group 16">
            <a:extLst>
              <a:ext uri="{FF2B5EF4-FFF2-40B4-BE49-F238E27FC236}">
                <a16:creationId xmlns:a16="http://schemas.microsoft.com/office/drawing/2014/main" id="{2EF413A8-75F6-4932-9E54-20B7CCD73EF8}"/>
              </a:ext>
            </a:extLst>
          </p:cNvPr>
          <p:cNvGrpSpPr/>
          <p:nvPr/>
        </p:nvGrpSpPr>
        <p:grpSpPr>
          <a:xfrm>
            <a:off x="3900288" y="1832167"/>
            <a:ext cx="4171126" cy="727275"/>
            <a:chOff x="3023" y="1152048"/>
            <a:chExt cx="1964686" cy="1536064"/>
          </a:xfrm>
          <a:solidFill>
            <a:schemeClr val="bg1">
              <a:lumMod val="85000"/>
            </a:schemeClr>
          </a:solidFill>
        </p:grpSpPr>
        <p:sp>
          <p:nvSpPr>
            <p:cNvPr id="18" name="Rounded Rectangle 46">
              <a:extLst>
                <a:ext uri="{FF2B5EF4-FFF2-40B4-BE49-F238E27FC236}">
                  <a16:creationId xmlns:a16="http://schemas.microsoft.com/office/drawing/2014/main" id="{64E2E6C6-41BD-4C81-A4C5-4FDAECFABF14}"/>
                </a:ext>
              </a:extLst>
            </p:cNvPr>
            <p:cNvSpPr/>
            <p:nvPr/>
          </p:nvSpPr>
          <p:spPr>
            <a:xfrm>
              <a:off x="3023" y="1152048"/>
              <a:ext cx="1964686" cy="153606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a:extLst>
                <a:ext uri="{FF2B5EF4-FFF2-40B4-BE49-F238E27FC236}">
                  <a16:creationId xmlns:a16="http://schemas.microsoft.com/office/drawing/2014/main" id="{9E1DD8F2-6DBE-45CC-AF2D-ED47F72C16C0}"/>
                </a:ext>
              </a:extLst>
            </p:cNvPr>
            <p:cNvSpPr txBox="1"/>
            <p:nvPr/>
          </p:nvSpPr>
          <p:spPr>
            <a:xfrm>
              <a:off x="78007" y="1227032"/>
              <a:ext cx="1814718" cy="13860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457200" lvl="0" defTabSz="889000" rtl="0">
                <a:lnSpc>
                  <a:spcPct val="90000"/>
                </a:lnSpc>
                <a:spcBef>
                  <a:spcPct val="0"/>
                </a:spcBef>
              </a:pPr>
              <a:r>
                <a:rPr lang="en-US" sz="1400" b="1" kern="1200" dirty="0">
                  <a:solidFill>
                    <a:schemeClr val="tx1">
                      <a:lumMod val="65000"/>
                      <a:lumOff val="35000"/>
                    </a:schemeClr>
                  </a:solidFill>
                  <a:latin typeface="Century Gothic" panose="020B0502020202020204" pitchFamily="34" charset="0"/>
                </a:rPr>
                <a:t>Risk assessment &amp;</a:t>
              </a:r>
              <a:r>
                <a:rPr lang="en-US" sz="1400" b="1" dirty="0">
                  <a:solidFill>
                    <a:schemeClr val="tx1">
                      <a:lumMod val="65000"/>
                      <a:lumOff val="35000"/>
                    </a:schemeClr>
                  </a:solidFill>
                  <a:latin typeface="Century Gothic" panose="020B0502020202020204" pitchFamily="34" charset="0"/>
                </a:rPr>
                <a:t> </a:t>
              </a:r>
              <a:r>
                <a:rPr lang="en-US" sz="1400" b="1" kern="1200" dirty="0">
                  <a:solidFill>
                    <a:schemeClr val="tx1">
                      <a:lumMod val="65000"/>
                      <a:lumOff val="35000"/>
                    </a:schemeClr>
                  </a:solidFill>
                  <a:latin typeface="Century Gothic" panose="020B0502020202020204" pitchFamily="34" charset="0"/>
                </a:rPr>
                <a:t>follow up monitoring</a:t>
              </a:r>
            </a:p>
          </p:txBody>
        </p:sp>
      </p:grpSp>
      <p:grpSp>
        <p:nvGrpSpPr>
          <p:cNvPr id="20" name="Group 19">
            <a:extLst>
              <a:ext uri="{FF2B5EF4-FFF2-40B4-BE49-F238E27FC236}">
                <a16:creationId xmlns:a16="http://schemas.microsoft.com/office/drawing/2014/main" id="{5EFAE785-A5A0-4A1F-A6A2-74D1D2069B94}"/>
              </a:ext>
            </a:extLst>
          </p:cNvPr>
          <p:cNvGrpSpPr/>
          <p:nvPr/>
        </p:nvGrpSpPr>
        <p:grpSpPr>
          <a:xfrm>
            <a:off x="3900287" y="2622218"/>
            <a:ext cx="4171124" cy="727275"/>
            <a:chOff x="2295158" y="1152048"/>
            <a:chExt cx="1964686" cy="1536064"/>
          </a:xfrm>
          <a:solidFill>
            <a:srgbClr val="DCE6F2"/>
          </a:solidFill>
        </p:grpSpPr>
        <p:sp>
          <p:nvSpPr>
            <p:cNvPr id="21" name="Rounded Rectangle 68">
              <a:extLst>
                <a:ext uri="{FF2B5EF4-FFF2-40B4-BE49-F238E27FC236}">
                  <a16:creationId xmlns:a16="http://schemas.microsoft.com/office/drawing/2014/main" id="{8FCAA5CD-7402-4035-9EDF-CC1B09DEFA82}"/>
                </a:ext>
              </a:extLst>
            </p:cNvPr>
            <p:cNvSpPr/>
            <p:nvPr/>
          </p:nvSpPr>
          <p:spPr>
            <a:xfrm>
              <a:off x="2295158" y="1152048"/>
              <a:ext cx="1964686" cy="153606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a:extLst>
                <a:ext uri="{FF2B5EF4-FFF2-40B4-BE49-F238E27FC236}">
                  <a16:creationId xmlns:a16="http://schemas.microsoft.com/office/drawing/2014/main" id="{37253513-6C87-4B68-A13B-2B59ED140B38}"/>
                </a:ext>
              </a:extLst>
            </p:cNvPr>
            <p:cNvSpPr txBox="1"/>
            <p:nvPr/>
          </p:nvSpPr>
          <p:spPr>
            <a:xfrm>
              <a:off x="2370142" y="1227032"/>
              <a:ext cx="1814718" cy="13860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457200" lvl="0" defTabSz="889000">
                <a:lnSpc>
                  <a:spcPct val="90000"/>
                </a:lnSpc>
                <a:spcBef>
                  <a:spcPct val="0"/>
                </a:spcBef>
                <a:spcAft>
                  <a:spcPct val="35000"/>
                </a:spcAft>
              </a:pPr>
              <a:r>
                <a:rPr lang="en-GB" sz="1400" b="1" dirty="0">
                  <a:solidFill>
                    <a:schemeClr val="tx1">
                      <a:lumMod val="65000"/>
                      <a:lumOff val="35000"/>
                    </a:schemeClr>
                  </a:solidFill>
                  <a:latin typeface="Century Gothic" panose="020B0502020202020204" pitchFamily="34" charset="0"/>
                </a:rPr>
                <a:t>Separation of detainees in line with international standards</a:t>
              </a:r>
            </a:p>
          </p:txBody>
        </p:sp>
      </p:grpSp>
      <p:grpSp>
        <p:nvGrpSpPr>
          <p:cNvPr id="23" name="Group 22">
            <a:extLst>
              <a:ext uri="{FF2B5EF4-FFF2-40B4-BE49-F238E27FC236}">
                <a16:creationId xmlns:a16="http://schemas.microsoft.com/office/drawing/2014/main" id="{971B9A12-2259-4909-A2F8-0950BD52AA62}"/>
              </a:ext>
            </a:extLst>
          </p:cNvPr>
          <p:cNvGrpSpPr/>
          <p:nvPr/>
        </p:nvGrpSpPr>
        <p:grpSpPr>
          <a:xfrm>
            <a:off x="3900287" y="4990883"/>
            <a:ext cx="4171123" cy="727275"/>
            <a:chOff x="2295158" y="1152048"/>
            <a:chExt cx="1964686" cy="1536064"/>
          </a:xfrm>
          <a:solidFill>
            <a:srgbClr val="8D9C36"/>
          </a:solidFill>
        </p:grpSpPr>
        <p:sp>
          <p:nvSpPr>
            <p:cNvPr id="24" name="Rounded Rectangle 71">
              <a:extLst>
                <a:ext uri="{FF2B5EF4-FFF2-40B4-BE49-F238E27FC236}">
                  <a16:creationId xmlns:a16="http://schemas.microsoft.com/office/drawing/2014/main" id="{7E881820-6936-4DCD-BB57-91AA81E95532}"/>
                </a:ext>
              </a:extLst>
            </p:cNvPr>
            <p:cNvSpPr/>
            <p:nvPr/>
          </p:nvSpPr>
          <p:spPr>
            <a:xfrm>
              <a:off x="2295158" y="1152048"/>
              <a:ext cx="1964686" cy="153606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B48F431F-9ADB-44B3-B57A-05956FB386E8}"/>
                </a:ext>
              </a:extLst>
            </p:cNvPr>
            <p:cNvSpPr txBox="1"/>
            <p:nvPr/>
          </p:nvSpPr>
          <p:spPr>
            <a:xfrm>
              <a:off x="2370142" y="1227032"/>
              <a:ext cx="1814718" cy="13860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457200" lvl="0" defTabSz="889000">
                <a:lnSpc>
                  <a:spcPct val="90000"/>
                </a:lnSpc>
                <a:spcBef>
                  <a:spcPct val="0"/>
                </a:spcBef>
                <a:spcAft>
                  <a:spcPct val="35000"/>
                </a:spcAft>
              </a:pPr>
              <a:r>
                <a:rPr lang="en-GB" sz="1400" b="1" dirty="0">
                  <a:solidFill>
                    <a:schemeClr val="bg1"/>
                  </a:solidFill>
                  <a:latin typeface="Century Gothic" panose="020B0502020202020204" pitchFamily="34" charset="0"/>
                </a:rPr>
                <a:t>Temporary detention only, then handover or release</a:t>
              </a:r>
              <a:endParaRPr lang="en-US" sz="1400" b="1" kern="1200" dirty="0">
                <a:solidFill>
                  <a:schemeClr val="bg1"/>
                </a:solidFill>
                <a:latin typeface="Century Gothic" panose="020B0502020202020204" pitchFamily="34" charset="0"/>
              </a:endParaRPr>
            </a:p>
          </p:txBody>
        </p:sp>
      </p:grpSp>
      <p:pic>
        <p:nvPicPr>
          <p:cNvPr id="10" name="Picture 9" descr="Text, letter&#10;&#10;Description automatically generated">
            <a:extLst>
              <a:ext uri="{FF2B5EF4-FFF2-40B4-BE49-F238E27FC236}">
                <a16:creationId xmlns:a16="http://schemas.microsoft.com/office/drawing/2014/main" id="{53FC39DC-E041-49A9-AF02-1E91762AFD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0113" y="1774218"/>
            <a:ext cx="3173154" cy="4094148"/>
          </a:xfrm>
          <a:prstGeom prst="rect">
            <a:avLst/>
          </a:prstGeom>
          <a:ln w="63500">
            <a:solidFill>
              <a:schemeClr val="tx2">
                <a:lumMod val="60000"/>
                <a:lumOff val="40000"/>
              </a:schemeClr>
            </a:solidFill>
            <a:headEnd type="none" w="med" len="med"/>
            <a:tailEnd type="none" w="med" len="med"/>
          </a:ln>
        </p:spPr>
        <p:style>
          <a:lnRef idx="0">
            <a:schemeClr val="dk1"/>
          </a:lnRef>
          <a:fillRef idx="3">
            <a:schemeClr val="dk1"/>
          </a:fillRef>
          <a:effectRef idx="3">
            <a:schemeClr val="dk1"/>
          </a:effectRef>
          <a:fontRef idx="minor">
            <a:schemeClr val="lt1"/>
          </a:fontRef>
        </p:style>
      </p:pic>
    </p:spTree>
    <p:extLst>
      <p:ext uri="{BB962C8B-B14F-4D97-AF65-F5344CB8AC3E}">
        <p14:creationId xmlns:p14="http://schemas.microsoft.com/office/powerpoint/2010/main" val="135868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F8E82-01DC-4677-8D17-E49A4A587525}"/>
              </a:ext>
            </a:extLst>
          </p:cNvPr>
          <p:cNvSpPr>
            <a:spLocks noGrp="1"/>
          </p:cNvSpPr>
          <p:nvPr>
            <p:ph type="title"/>
          </p:nvPr>
        </p:nvSpPr>
        <p:spPr/>
        <p:txBody>
          <a:bodyPr/>
          <a:lstStyle/>
          <a:p>
            <a:r>
              <a:rPr lang="en-GB" dirty="0"/>
              <a:t>Scenario 5</a:t>
            </a:r>
          </a:p>
        </p:txBody>
      </p:sp>
      <p:sp>
        <p:nvSpPr>
          <p:cNvPr id="3" name="Slide Number Placeholder 2">
            <a:extLst>
              <a:ext uri="{FF2B5EF4-FFF2-40B4-BE49-F238E27FC236}">
                <a16:creationId xmlns:a16="http://schemas.microsoft.com/office/drawing/2014/main" id="{33E00319-EDA0-4DA2-9D96-D21C416584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261161-F363-4909-B3BA-F2D719A844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6C98CD24-8AE2-4A81-8737-7A36DAED3960}"/>
              </a:ext>
            </a:extLst>
          </p:cNvPr>
          <p:cNvSpPr>
            <a:spLocks noGrp="1"/>
          </p:cNvSpPr>
          <p:nvPr>
            <p:ph sz="quarter" idx="13"/>
          </p:nvPr>
        </p:nvSpPr>
        <p:spPr/>
        <p:txBody>
          <a:bodyPr/>
          <a:lstStyle/>
          <a:p>
            <a:pPr marL="0" indent="0">
              <a:buNone/>
            </a:pPr>
            <a:r>
              <a:rPr lang="en-GB" sz="2000" dirty="0"/>
              <a:t>UNPOL decide to apprehend the same persons as outlined in </a:t>
            </a:r>
            <a:r>
              <a:rPr lang="en-GB" sz="2000" dirty="0">
                <a:hlinkClick r:id="rId3" action="ppaction://hlinksldjump"/>
              </a:rPr>
              <a:t>Scenario 1</a:t>
            </a:r>
            <a:r>
              <a:rPr lang="en-GB" sz="2000" dirty="0"/>
              <a:t>. They are cuffed and secured in UNPOL vehicles.</a:t>
            </a:r>
          </a:p>
          <a:p>
            <a:pPr marL="0" indent="0">
              <a:buNone/>
            </a:pPr>
            <a:endParaRPr lang="en-GB" sz="2000" dirty="0"/>
          </a:p>
        </p:txBody>
      </p:sp>
      <p:sp>
        <p:nvSpPr>
          <p:cNvPr id="5" name="Rectangle 4">
            <a:extLst>
              <a:ext uri="{FF2B5EF4-FFF2-40B4-BE49-F238E27FC236}">
                <a16:creationId xmlns:a16="http://schemas.microsoft.com/office/drawing/2014/main" id="{F9281557-B889-4B80-9D09-2B4CC18FA46F}"/>
              </a:ext>
            </a:extLst>
          </p:cNvPr>
          <p:cNvSpPr/>
          <p:nvPr/>
        </p:nvSpPr>
        <p:spPr>
          <a:xfrm>
            <a:off x="720299" y="5034391"/>
            <a:ext cx="7910273" cy="7594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1800" b="1" dirty="0">
                <a:solidFill>
                  <a:srgbClr val="003399"/>
                </a:solidFill>
                <a:latin typeface="Century Gothic" panose="020B0502020202020204" pitchFamily="34" charset="0"/>
              </a:rPr>
              <a:t>Question 3</a:t>
            </a:r>
            <a:endParaRPr lang="en-GB" sz="1800" dirty="0">
              <a:solidFill>
                <a:srgbClr val="003399"/>
              </a:solidFill>
              <a:latin typeface="Century Gothic" panose="020B0502020202020204" pitchFamily="34" charset="0"/>
            </a:endParaRPr>
          </a:p>
          <a:p>
            <a:pPr marL="0" indent="0" algn="ctr">
              <a:buNone/>
            </a:pPr>
            <a:r>
              <a:rPr lang="en-GB" sz="1800" i="1" dirty="0">
                <a:solidFill>
                  <a:srgbClr val="003399"/>
                </a:solidFill>
                <a:latin typeface="Century Gothic" panose="020B0502020202020204" pitchFamily="34" charset="0"/>
              </a:rPr>
              <a:t>Is there an exception to the answer for question1?</a:t>
            </a:r>
            <a:endParaRPr lang="en-US" sz="1800" i="1" dirty="0">
              <a:solidFill>
                <a:srgbClr val="003399"/>
              </a:solidFill>
              <a:latin typeface="Century Gothic" panose="020B0502020202020204" pitchFamily="34" charset="0"/>
            </a:endParaRPr>
          </a:p>
        </p:txBody>
      </p:sp>
      <p:sp>
        <p:nvSpPr>
          <p:cNvPr id="6" name="Rectangle 5">
            <a:extLst>
              <a:ext uri="{FF2B5EF4-FFF2-40B4-BE49-F238E27FC236}">
                <a16:creationId xmlns:a16="http://schemas.microsoft.com/office/drawing/2014/main" id="{358D08AA-58E6-4297-8AFB-9B2B59B120BF}"/>
              </a:ext>
            </a:extLst>
          </p:cNvPr>
          <p:cNvSpPr/>
          <p:nvPr/>
        </p:nvSpPr>
        <p:spPr>
          <a:xfrm>
            <a:off x="760114" y="2850054"/>
            <a:ext cx="7910273" cy="7594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1800" b="1" dirty="0">
                <a:solidFill>
                  <a:srgbClr val="003399"/>
                </a:solidFill>
                <a:latin typeface="Century Gothic" panose="020B0502020202020204" pitchFamily="34" charset="0"/>
              </a:rPr>
              <a:t>Question 1</a:t>
            </a:r>
            <a:endParaRPr lang="en-GB" sz="1800" dirty="0">
              <a:solidFill>
                <a:srgbClr val="003399"/>
              </a:solidFill>
              <a:latin typeface="Century Gothic" panose="020B0502020202020204" pitchFamily="34" charset="0"/>
            </a:endParaRPr>
          </a:p>
          <a:p>
            <a:pPr marL="0" indent="0" algn="ctr">
              <a:buNone/>
            </a:pPr>
            <a:r>
              <a:rPr lang="en-US" sz="1800" i="1" dirty="0">
                <a:solidFill>
                  <a:srgbClr val="003399"/>
                </a:solidFill>
                <a:latin typeface="Century Gothic" panose="020B0502020202020204" pitchFamily="34" charset="0"/>
              </a:rPr>
              <a:t>Where should the apprehended persons be brought?</a:t>
            </a:r>
          </a:p>
        </p:txBody>
      </p:sp>
      <p:sp>
        <p:nvSpPr>
          <p:cNvPr id="7" name="Rectangle 6">
            <a:extLst>
              <a:ext uri="{FF2B5EF4-FFF2-40B4-BE49-F238E27FC236}">
                <a16:creationId xmlns:a16="http://schemas.microsoft.com/office/drawing/2014/main" id="{F34F4590-BB11-471A-AC1A-7B84E7B07550}"/>
              </a:ext>
            </a:extLst>
          </p:cNvPr>
          <p:cNvSpPr/>
          <p:nvPr/>
        </p:nvSpPr>
        <p:spPr>
          <a:xfrm>
            <a:off x="760114" y="3891249"/>
            <a:ext cx="7910273" cy="7594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1800" b="1" dirty="0">
                <a:solidFill>
                  <a:srgbClr val="003399"/>
                </a:solidFill>
                <a:latin typeface="Century Gothic" panose="020B0502020202020204" pitchFamily="34" charset="0"/>
              </a:rPr>
              <a:t>Question 2</a:t>
            </a:r>
            <a:endParaRPr lang="en-GB" sz="1800" dirty="0">
              <a:solidFill>
                <a:srgbClr val="003399"/>
              </a:solidFill>
              <a:latin typeface="Century Gothic" panose="020B0502020202020204" pitchFamily="34" charset="0"/>
            </a:endParaRPr>
          </a:p>
          <a:p>
            <a:pPr marL="0" indent="0" algn="ctr">
              <a:buNone/>
            </a:pPr>
            <a:r>
              <a:rPr lang="en-GB" sz="1800" i="1" dirty="0">
                <a:solidFill>
                  <a:srgbClr val="003399"/>
                </a:solidFill>
                <a:latin typeface="Century Gothic" panose="020B0502020202020204" pitchFamily="34" charset="0"/>
              </a:rPr>
              <a:t>Should all three persons be treated under the same regulations?</a:t>
            </a:r>
            <a:endParaRPr lang="en-US" sz="1800" i="1" dirty="0">
              <a:solidFill>
                <a:srgbClr val="003399"/>
              </a:solidFill>
              <a:latin typeface="Century Gothic" panose="020B0502020202020204" pitchFamily="34" charset="0"/>
            </a:endParaRPr>
          </a:p>
        </p:txBody>
      </p:sp>
      <p:sp>
        <p:nvSpPr>
          <p:cNvPr id="8" name="Arrow: Curved Left 7">
            <a:extLst>
              <a:ext uri="{FF2B5EF4-FFF2-40B4-BE49-F238E27FC236}">
                <a16:creationId xmlns:a16="http://schemas.microsoft.com/office/drawing/2014/main" id="{7E1335BF-A8CF-499B-88F7-38FB49A52558}"/>
              </a:ext>
            </a:extLst>
          </p:cNvPr>
          <p:cNvSpPr/>
          <p:nvPr/>
        </p:nvSpPr>
        <p:spPr>
          <a:xfrm rot="10800000" flipH="1">
            <a:off x="8059480" y="3138586"/>
            <a:ext cx="908732" cy="265521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90405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42ACF-A40B-42F4-9397-CCD2F6865A82}"/>
              </a:ext>
            </a:extLst>
          </p:cNvPr>
          <p:cNvSpPr>
            <a:spLocks noGrp="1"/>
          </p:cNvSpPr>
          <p:nvPr>
            <p:ph type="title"/>
          </p:nvPr>
        </p:nvSpPr>
        <p:spPr/>
        <p:txBody>
          <a:bodyPr/>
          <a:lstStyle/>
          <a:p>
            <a:r>
              <a:rPr lang="en-US" dirty="0"/>
              <a:t>Handover </a:t>
            </a:r>
            <a:br>
              <a:rPr lang="en-US" dirty="0"/>
            </a:br>
            <a:r>
              <a:rPr lang="en-US" sz="2800" b="0" dirty="0"/>
              <a:t>to Host-State Authorities</a:t>
            </a:r>
            <a:endParaRPr lang="en-US" b="0" dirty="0"/>
          </a:p>
        </p:txBody>
      </p:sp>
      <p:sp>
        <p:nvSpPr>
          <p:cNvPr id="3" name="Slide Number Placeholder 2">
            <a:extLst>
              <a:ext uri="{FF2B5EF4-FFF2-40B4-BE49-F238E27FC236}">
                <a16:creationId xmlns:a16="http://schemas.microsoft.com/office/drawing/2014/main" id="{E70E344F-04EF-4F50-8228-65244D2BEEE4}"/>
              </a:ext>
            </a:extLst>
          </p:cNvPr>
          <p:cNvSpPr>
            <a:spLocks noGrp="1"/>
          </p:cNvSpPr>
          <p:nvPr>
            <p:ph type="sldNum" sz="quarter" idx="12"/>
          </p:nvPr>
        </p:nvSpPr>
        <p:spPr/>
        <p:txBody>
          <a:bodyPr/>
          <a:lstStyle/>
          <a:p>
            <a:fld id="{97261161-F363-4909-B3BA-F2D719A844EB}" type="slidenum">
              <a:rPr lang="en-US" smtClean="0"/>
              <a:t>24</a:t>
            </a:fld>
            <a:endParaRPr lang="en-US"/>
          </a:p>
        </p:txBody>
      </p:sp>
      <p:sp>
        <p:nvSpPr>
          <p:cNvPr id="4" name="Content Placeholder 3">
            <a:extLst>
              <a:ext uri="{FF2B5EF4-FFF2-40B4-BE49-F238E27FC236}">
                <a16:creationId xmlns:a16="http://schemas.microsoft.com/office/drawing/2014/main" id="{135FF8D7-B321-4ECF-A721-AD05B032E102}"/>
              </a:ext>
            </a:extLst>
          </p:cNvPr>
          <p:cNvSpPr>
            <a:spLocks noGrp="1"/>
          </p:cNvSpPr>
          <p:nvPr>
            <p:ph sz="quarter" idx="13"/>
          </p:nvPr>
        </p:nvSpPr>
        <p:spPr/>
        <p:txBody>
          <a:bodyPr/>
          <a:lstStyle/>
          <a:p>
            <a:r>
              <a:rPr lang="en-US" sz="2400" dirty="0">
                <a:solidFill>
                  <a:schemeClr val="accent1">
                    <a:lumMod val="25000"/>
                  </a:schemeClr>
                </a:solidFill>
                <a:cs typeface="Calibri" panose="020F0502020204030204" pitchFamily="34" charset="0"/>
              </a:rPr>
              <a:t>Handover within </a:t>
            </a:r>
            <a:r>
              <a:rPr lang="en-US" sz="2400" b="1" dirty="0">
                <a:solidFill>
                  <a:schemeClr val="accent1">
                    <a:lumMod val="25000"/>
                  </a:schemeClr>
                </a:solidFill>
                <a:cs typeface="Calibri" panose="020F0502020204030204" pitchFamily="34" charset="0"/>
              </a:rPr>
              <a:t>96h</a:t>
            </a:r>
            <a:r>
              <a:rPr lang="en-US" sz="2400" dirty="0">
                <a:solidFill>
                  <a:schemeClr val="accent1">
                    <a:lumMod val="25000"/>
                  </a:schemeClr>
                </a:solidFill>
                <a:cs typeface="Calibri" panose="020F0502020204030204" pitchFamily="34" charset="0"/>
              </a:rPr>
              <a:t> (</a:t>
            </a:r>
            <a:r>
              <a:rPr lang="en-US" sz="2400" b="1" dirty="0">
                <a:solidFill>
                  <a:schemeClr val="accent1">
                    <a:lumMod val="25000"/>
                  </a:schemeClr>
                </a:solidFill>
                <a:cs typeface="Calibri" panose="020F0502020204030204" pitchFamily="34" charset="0"/>
              </a:rPr>
              <a:t>48h</a:t>
            </a:r>
            <a:r>
              <a:rPr lang="en-US" sz="2400" dirty="0">
                <a:solidFill>
                  <a:schemeClr val="accent1">
                    <a:lumMod val="25000"/>
                  </a:schemeClr>
                </a:solidFill>
                <a:cs typeface="Calibri" panose="020F0502020204030204" pitchFamily="34" charset="0"/>
              </a:rPr>
              <a:t> for children), otherwise release </a:t>
            </a:r>
          </a:p>
          <a:p>
            <a:r>
              <a:rPr lang="en-US" sz="2400" dirty="0">
                <a:solidFill>
                  <a:schemeClr val="accent1">
                    <a:lumMod val="25000"/>
                  </a:schemeClr>
                </a:solidFill>
                <a:cs typeface="Calibri" panose="020F0502020204030204" pitchFamily="34" charset="0"/>
              </a:rPr>
              <a:t>Supplement to </a:t>
            </a:r>
            <a:r>
              <a:rPr lang="en-US" sz="2400" b="1" dirty="0">
                <a:solidFill>
                  <a:schemeClr val="accent1">
                    <a:lumMod val="25000"/>
                  </a:schemeClr>
                </a:solidFill>
                <a:cs typeface="Calibri" panose="020F0502020204030204" pitchFamily="34" charset="0"/>
              </a:rPr>
              <a:t>SOFA/SOMA</a:t>
            </a:r>
            <a:r>
              <a:rPr lang="en-US" sz="2400" dirty="0">
                <a:solidFill>
                  <a:schemeClr val="accent1">
                    <a:lumMod val="25000"/>
                  </a:schemeClr>
                </a:solidFill>
                <a:cs typeface="Calibri" panose="020F0502020204030204" pitchFamily="34" charset="0"/>
              </a:rPr>
              <a:t> on </a:t>
            </a:r>
            <a:br>
              <a:rPr lang="en-US" sz="2400" dirty="0">
                <a:solidFill>
                  <a:schemeClr val="accent1">
                    <a:lumMod val="25000"/>
                  </a:schemeClr>
                </a:solidFill>
                <a:cs typeface="Calibri" panose="020F0502020204030204" pitchFamily="34" charset="0"/>
              </a:rPr>
            </a:br>
            <a:r>
              <a:rPr lang="en-US" sz="2400" dirty="0">
                <a:solidFill>
                  <a:schemeClr val="accent1">
                    <a:lumMod val="25000"/>
                  </a:schemeClr>
                </a:solidFill>
                <a:cs typeface="Calibri" panose="020F0502020204030204" pitchFamily="34" charset="0"/>
              </a:rPr>
              <a:t>general handover guarantees &amp; modalities</a:t>
            </a:r>
          </a:p>
          <a:p>
            <a:pPr>
              <a:buClrTx/>
            </a:pPr>
            <a:r>
              <a:rPr lang="en-US" sz="2400" dirty="0">
                <a:solidFill>
                  <a:schemeClr val="accent1">
                    <a:lumMod val="25000"/>
                  </a:schemeClr>
                </a:solidFill>
                <a:cs typeface="Calibri" panose="020F0502020204030204" pitchFamily="34" charset="0"/>
              </a:rPr>
              <a:t>DFP initiates handover risk assessment for everyone</a:t>
            </a:r>
          </a:p>
          <a:p>
            <a:pPr>
              <a:buClrTx/>
            </a:pPr>
            <a:r>
              <a:rPr lang="en-US" sz="2400" dirty="0" err="1">
                <a:solidFill>
                  <a:schemeClr val="accent1">
                    <a:lumMod val="25000"/>
                  </a:schemeClr>
                </a:solidFill>
                <a:cs typeface="Calibri" panose="020F0502020204030204" pitchFamily="34" charset="0"/>
              </a:rPr>
              <a:t>HoM</a:t>
            </a:r>
            <a:r>
              <a:rPr lang="en-US" sz="2400" dirty="0">
                <a:solidFill>
                  <a:schemeClr val="accent1">
                    <a:lumMod val="25000"/>
                  </a:schemeClr>
                </a:solidFill>
                <a:cs typeface="Calibri" panose="020F0502020204030204" pitchFamily="34" charset="0"/>
              </a:rPr>
              <a:t> to decide on each handover</a:t>
            </a:r>
          </a:p>
          <a:p>
            <a:pPr>
              <a:buClrTx/>
            </a:pPr>
            <a:r>
              <a:rPr lang="en-US" sz="2400" dirty="0">
                <a:solidFill>
                  <a:schemeClr val="accent1">
                    <a:lumMod val="25000"/>
                  </a:schemeClr>
                </a:solidFill>
                <a:cs typeface="Calibri" panose="020F0502020204030204" pitchFamily="34" charset="0"/>
              </a:rPr>
              <a:t>Host-State warrant and guarantees</a:t>
            </a:r>
          </a:p>
        </p:txBody>
      </p:sp>
    </p:spTree>
    <p:extLst>
      <p:ext uri="{BB962C8B-B14F-4D97-AF65-F5344CB8AC3E}">
        <p14:creationId xmlns:p14="http://schemas.microsoft.com/office/powerpoint/2010/main" val="37085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D5A53-125D-4A89-9A1D-600EECC1C9D8}"/>
              </a:ext>
            </a:extLst>
          </p:cNvPr>
          <p:cNvSpPr>
            <a:spLocks noGrp="1"/>
          </p:cNvSpPr>
          <p:nvPr>
            <p:ph type="title"/>
          </p:nvPr>
        </p:nvSpPr>
        <p:spPr/>
        <p:txBody>
          <a:bodyPr/>
          <a:lstStyle/>
          <a:p>
            <a:r>
              <a:rPr lang="en-US" dirty="0"/>
              <a:t>No Handover </a:t>
            </a:r>
            <a:br>
              <a:rPr lang="en-US" dirty="0"/>
            </a:br>
            <a:r>
              <a:rPr lang="en-US" sz="2800" b="0" dirty="0"/>
              <a:t>to Host-State Authorities</a:t>
            </a:r>
            <a:endParaRPr lang="en-US" b="0" dirty="0"/>
          </a:p>
        </p:txBody>
      </p:sp>
      <p:sp>
        <p:nvSpPr>
          <p:cNvPr id="3" name="Slide Number Placeholder 2">
            <a:extLst>
              <a:ext uri="{FF2B5EF4-FFF2-40B4-BE49-F238E27FC236}">
                <a16:creationId xmlns:a16="http://schemas.microsoft.com/office/drawing/2014/main" id="{E45D41E5-7E44-442E-AB2A-C815A7C48582}"/>
              </a:ext>
            </a:extLst>
          </p:cNvPr>
          <p:cNvSpPr>
            <a:spLocks noGrp="1"/>
          </p:cNvSpPr>
          <p:nvPr>
            <p:ph type="sldNum" sz="quarter" idx="12"/>
          </p:nvPr>
        </p:nvSpPr>
        <p:spPr/>
        <p:txBody>
          <a:bodyPr/>
          <a:lstStyle/>
          <a:p>
            <a:fld id="{97261161-F363-4909-B3BA-F2D719A844EB}" type="slidenum">
              <a:rPr lang="en-US" smtClean="0"/>
              <a:t>25</a:t>
            </a:fld>
            <a:endParaRPr lang="en-US"/>
          </a:p>
        </p:txBody>
      </p:sp>
      <p:sp>
        <p:nvSpPr>
          <p:cNvPr id="4" name="Content Placeholder 3">
            <a:extLst>
              <a:ext uri="{FF2B5EF4-FFF2-40B4-BE49-F238E27FC236}">
                <a16:creationId xmlns:a16="http://schemas.microsoft.com/office/drawing/2014/main" id="{858F7F59-8F9D-4CF4-B7EE-62765C75C16B}"/>
              </a:ext>
            </a:extLst>
          </p:cNvPr>
          <p:cNvSpPr>
            <a:spLocks noGrp="1"/>
          </p:cNvSpPr>
          <p:nvPr>
            <p:ph sz="quarter" idx="13"/>
          </p:nvPr>
        </p:nvSpPr>
        <p:spPr/>
        <p:txBody>
          <a:bodyPr/>
          <a:lstStyle/>
          <a:p>
            <a:pPr marL="0" indent="0">
              <a:buNone/>
            </a:pPr>
            <a:r>
              <a:rPr lang="en-US" b="1" dirty="0"/>
              <a:t>Real risk of:</a:t>
            </a:r>
          </a:p>
          <a:p>
            <a:pPr marL="514350" lvl="1"/>
            <a:r>
              <a:rPr lang="en-US" dirty="0"/>
              <a:t>Arbitrary killing </a:t>
            </a:r>
          </a:p>
          <a:p>
            <a:pPr marL="514350" lvl="1"/>
            <a:r>
              <a:rPr lang="en-US" dirty="0"/>
              <a:t>Torture/ inhumane treatment</a:t>
            </a:r>
          </a:p>
          <a:p>
            <a:pPr marL="514350" lvl="1"/>
            <a:r>
              <a:rPr lang="en-US" dirty="0"/>
              <a:t>Sexual violence/ threats to life</a:t>
            </a:r>
          </a:p>
          <a:p>
            <a:pPr marL="514350" lvl="1"/>
            <a:r>
              <a:rPr lang="en-US" dirty="0"/>
              <a:t>Death penalty or disappearance</a:t>
            </a:r>
          </a:p>
          <a:p>
            <a:pPr marL="514350" lvl="1"/>
            <a:r>
              <a:rPr lang="en-US" dirty="0"/>
              <a:t>Refoulement</a:t>
            </a:r>
          </a:p>
          <a:p>
            <a:pPr marL="514350" lvl="1"/>
            <a:r>
              <a:rPr lang="en-US" dirty="0"/>
              <a:t>Grossly unfair trial </a:t>
            </a:r>
          </a:p>
          <a:p>
            <a:pPr marL="514350" lvl="1"/>
            <a:r>
              <a:rPr lang="en-US" dirty="0"/>
              <a:t>Participation in hostilities (if a child)</a:t>
            </a:r>
          </a:p>
          <a:p>
            <a:endParaRPr lang="en-US" dirty="0"/>
          </a:p>
        </p:txBody>
      </p:sp>
    </p:spTree>
    <p:extLst>
      <p:ext uri="{BB962C8B-B14F-4D97-AF65-F5344CB8AC3E}">
        <p14:creationId xmlns:p14="http://schemas.microsoft.com/office/powerpoint/2010/main" val="132471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B8670-D33E-4ADF-8999-2D1645D5505F}"/>
              </a:ext>
            </a:extLst>
          </p:cNvPr>
          <p:cNvSpPr>
            <a:spLocks noGrp="1"/>
          </p:cNvSpPr>
          <p:nvPr>
            <p:ph type="title"/>
          </p:nvPr>
        </p:nvSpPr>
        <p:spPr/>
        <p:txBody>
          <a:bodyPr/>
          <a:lstStyle/>
          <a:p>
            <a:r>
              <a:rPr lang="en-US" dirty="0"/>
              <a:t>Post-Handover Monitoring</a:t>
            </a:r>
          </a:p>
        </p:txBody>
      </p:sp>
      <p:sp>
        <p:nvSpPr>
          <p:cNvPr id="3" name="Slide Number Placeholder 2">
            <a:extLst>
              <a:ext uri="{FF2B5EF4-FFF2-40B4-BE49-F238E27FC236}">
                <a16:creationId xmlns:a16="http://schemas.microsoft.com/office/drawing/2014/main" id="{12CAA2B6-4C5C-49E8-A86D-2BF85BDED5E9}"/>
              </a:ext>
            </a:extLst>
          </p:cNvPr>
          <p:cNvSpPr>
            <a:spLocks noGrp="1"/>
          </p:cNvSpPr>
          <p:nvPr>
            <p:ph type="sldNum" sz="quarter" idx="12"/>
          </p:nvPr>
        </p:nvSpPr>
        <p:spPr/>
        <p:txBody>
          <a:bodyPr/>
          <a:lstStyle/>
          <a:p>
            <a:fld id="{97261161-F363-4909-B3BA-F2D719A844EB}" type="slidenum">
              <a:rPr lang="en-US" smtClean="0"/>
              <a:t>26</a:t>
            </a:fld>
            <a:endParaRPr lang="en-US"/>
          </a:p>
        </p:txBody>
      </p:sp>
      <p:sp>
        <p:nvSpPr>
          <p:cNvPr id="4" name="Content Placeholder 3">
            <a:extLst>
              <a:ext uri="{FF2B5EF4-FFF2-40B4-BE49-F238E27FC236}">
                <a16:creationId xmlns:a16="http://schemas.microsoft.com/office/drawing/2014/main" id="{9645B6FB-ED83-45B4-A924-25AE3A141534}"/>
              </a:ext>
            </a:extLst>
          </p:cNvPr>
          <p:cNvSpPr>
            <a:spLocks noGrp="1"/>
          </p:cNvSpPr>
          <p:nvPr>
            <p:ph sz="quarter" idx="13"/>
          </p:nvPr>
        </p:nvSpPr>
        <p:spPr>
          <a:xfrm>
            <a:off x="3935392" y="1981200"/>
            <a:ext cx="4655365" cy="3962400"/>
          </a:xfrm>
        </p:spPr>
        <p:txBody>
          <a:bodyPr/>
          <a:lstStyle/>
          <a:p>
            <a:r>
              <a:rPr lang="en-US" sz="2400" dirty="0"/>
              <a:t>Mission monitors everyone handed over </a:t>
            </a:r>
          </a:p>
          <a:p>
            <a:r>
              <a:rPr lang="en-US" sz="2400" dirty="0"/>
              <a:t>Regular visits by Human Rights component (or country presence)</a:t>
            </a:r>
          </a:p>
          <a:p>
            <a:r>
              <a:rPr lang="en-US" sz="2400" dirty="0"/>
              <a:t>Monitoring of trial (within resources)</a:t>
            </a:r>
          </a:p>
          <a:p>
            <a:r>
              <a:rPr lang="en-US" sz="2400" dirty="0" err="1"/>
              <a:t>HoM</a:t>
            </a:r>
            <a:r>
              <a:rPr lang="en-US" sz="2400" dirty="0"/>
              <a:t> raises any concerns with host-State</a:t>
            </a:r>
          </a:p>
        </p:txBody>
      </p:sp>
      <p:pic>
        <p:nvPicPr>
          <p:cNvPr id="5" name="Picture 4" descr="A picture containing indoor, person, cluttered&#10;&#10;Description automatically generated">
            <a:extLst>
              <a:ext uri="{FF2B5EF4-FFF2-40B4-BE49-F238E27FC236}">
                <a16:creationId xmlns:a16="http://schemas.microsoft.com/office/drawing/2014/main" id="{25017CD4-360E-42F9-BA01-E4EBF8CE1B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81" y="1661081"/>
            <a:ext cx="2927187" cy="4390781"/>
          </a:xfrm>
          <a:prstGeom prst="rect">
            <a:avLst/>
          </a:prstGeom>
        </p:spPr>
      </p:pic>
    </p:spTree>
    <p:extLst>
      <p:ext uri="{BB962C8B-B14F-4D97-AF65-F5344CB8AC3E}">
        <p14:creationId xmlns:p14="http://schemas.microsoft.com/office/powerpoint/2010/main" val="329669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49F21-5DB1-417A-9F4A-12FF48619298}"/>
              </a:ext>
            </a:extLst>
          </p:cNvPr>
          <p:cNvSpPr>
            <a:spLocks noGrp="1"/>
          </p:cNvSpPr>
          <p:nvPr>
            <p:ph type="title"/>
          </p:nvPr>
        </p:nvSpPr>
        <p:spPr/>
        <p:txBody>
          <a:bodyPr/>
          <a:lstStyle/>
          <a:p>
            <a:r>
              <a:rPr lang="en-US" dirty="0"/>
              <a:t>Release</a:t>
            </a:r>
          </a:p>
        </p:txBody>
      </p:sp>
      <p:sp>
        <p:nvSpPr>
          <p:cNvPr id="3" name="Slide Number Placeholder 2">
            <a:extLst>
              <a:ext uri="{FF2B5EF4-FFF2-40B4-BE49-F238E27FC236}">
                <a16:creationId xmlns:a16="http://schemas.microsoft.com/office/drawing/2014/main" id="{C651BF0D-1023-47B6-BDD8-2AC504B2BED8}"/>
              </a:ext>
            </a:extLst>
          </p:cNvPr>
          <p:cNvSpPr>
            <a:spLocks noGrp="1"/>
          </p:cNvSpPr>
          <p:nvPr>
            <p:ph type="sldNum" sz="quarter" idx="12"/>
          </p:nvPr>
        </p:nvSpPr>
        <p:spPr/>
        <p:txBody>
          <a:bodyPr/>
          <a:lstStyle/>
          <a:p>
            <a:fld id="{97261161-F363-4909-B3BA-F2D719A844EB}" type="slidenum">
              <a:rPr lang="en-US" smtClean="0"/>
              <a:t>27</a:t>
            </a:fld>
            <a:endParaRPr lang="en-US"/>
          </a:p>
        </p:txBody>
      </p:sp>
      <p:sp>
        <p:nvSpPr>
          <p:cNvPr id="4" name="Content Placeholder 3">
            <a:extLst>
              <a:ext uri="{FF2B5EF4-FFF2-40B4-BE49-F238E27FC236}">
                <a16:creationId xmlns:a16="http://schemas.microsoft.com/office/drawing/2014/main" id="{7D4AC465-5ACC-4E7B-9665-425E2924354C}"/>
              </a:ext>
            </a:extLst>
          </p:cNvPr>
          <p:cNvSpPr>
            <a:spLocks noGrp="1"/>
          </p:cNvSpPr>
          <p:nvPr>
            <p:ph sz="quarter" idx="13"/>
          </p:nvPr>
        </p:nvSpPr>
        <p:spPr>
          <a:xfrm>
            <a:off x="553245" y="1981200"/>
            <a:ext cx="7904955" cy="3962400"/>
          </a:xfrm>
        </p:spPr>
        <p:txBody>
          <a:bodyPr/>
          <a:lstStyle/>
          <a:p>
            <a:r>
              <a:rPr lang="en-US" sz="2400" dirty="0"/>
              <a:t>At the maximum permissible length of detention, the Head of Mission shall immediately issue a decision to release the detained person:</a:t>
            </a:r>
          </a:p>
          <a:p>
            <a:pPr lvl="1"/>
            <a:r>
              <a:rPr lang="en-US" sz="2000" dirty="0"/>
              <a:t>Unit commander informs detainee, JOC &amp; DFP </a:t>
            </a:r>
          </a:p>
          <a:p>
            <a:pPr lvl="1"/>
            <a:r>
              <a:rPr lang="en-US" sz="2000" dirty="0"/>
              <a:t>DFP informs host-State &amp; ICRC</a:t>
            </a:r>
          </a:p>
          <a:p>
            <a:pPr lvl="1"/>
            <a:r>
              <a:rPr lang="en-US" sz="2000" dirty="0"/>
              <a:t>Unit Commander returns items and arranges transfer</a:t>
            </a:r>
          </a:p>
        </p:txBody>
      </p:sp>
    </p:spTree>
    <p:extLst>
      <p:ext uri="{BB962C8B-B14F-4D97-AF65-F5344CB8AC3E}">
        <p14:creationId xmlns:p14="http://schemas.microsoft.com/office/powerpoint/2010/main" val="128625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45FD32-5F8F-4E8E-93BE-D1BFEB47C84E}"/>
              </a:ext>
            </a:extLst>
          </p:cNvPr>
          <p:cNvSpPr>
            <a:spLocks noGrp="1"/>
          </p:cNvSpPr>
          <p:nvPr>
            <p:ph type="title"/>
          </p:nvPr>
        </p:nvSpPr>
        <p:spPr>
          <a:xfrm>
            <a:off x="457200" y="533400"/>
            <a:ext cx="8229600" cy="679278"/>
          </a:xfrm>
        </p:spPr>
        <p:txBody>
          <a:bodyPr/>
          <a:lstStyle/>
          <a:p>
            <a:r>
              <a:rPr lang="en-US" dirty="0"/>
              <a:t>Summary of Key Messages </a:t>
            </a:r>
          </a:p>
        </p:txBody>
      </p:sp>
      <p:sp>
        <p:nvSpPr>
          <p:cNvPr id="10" name="Content Placeholder 9">
            <a:extLst>
              <a:ext uri="{FF2B5EF4-FFF2-40B4-BE49-F238E27FC236}">
                <a16:creationId xmlns:a16="http://schemas.microsoft.com/office/drawing/2014/main" id="{C2D8C457-DE9B-4B19-BDDF-BF1ED2BD3BD2}"/>
              </a:ext>
            </a:extLst>
          </p:cNvPr>
          <p:cNvSpPr>
            <a:spLocks noGrp="1"/>
          </p:cNvSpPr>
          <p:nvPr>
            <p:ph idx="1"/>
          </p:nvPr>
        </p:nvSpPr>
        <p:spPr>
          <a:xfrm>
            <a:off x="987204" y="1515547"/>
            <a:ext cx="7169591" cy="4144963"/>
          </a:xfrm>
        </p:spPr>
        <p:txBody>
          <a:bodyPr/>
          <a:lstStyle/>
          <a:p>
            <a:r>
              <a:rPr lang="en-US" sz="2200" dirty="0"/>
              <a:t>UNPOL may apprehend and detain persons within the limits of the mission mandate &amp; DUF (e.g., to protect civilians from a threat).</a:t>
            </a:r>
          </a:p>
          <a:p>
            <a:endParaRPr lang="en-US" sz="2200" dirty="0"/>
          </a:p>
          <a:p>
            <a:r>
              <a:rPr lang="en-US" sz="2200" dirty="0"/>
              <a:t>UNPOL must be aware of applicable rules for detainees regarding their different needs.</a:t>
            </a:r>
          </a:p>
          <a:p>
            <a:endParaRPr lang="en-US" sz="2200" dirty="0"/>
          </a:p>
          <a:p>
            <a:r>
              <a:rPr lang="en-US" sz="2200" dirty="0"/>
              <a:t>UNPOL </a:t>
            </a:r>
            <a:r>
              <a:rPr lang="en-US" sz="2200"/>
              <a:t>must comply </a:t>
            </a:r>
            <a:r>
              <a:rPr lang="en-US" sz="2200" dirty="0"/>
              <a:t>with the Standard Operating Procedure on the Handling of Detention in United Nations Peacekeeping Operations and Special Political Missions</a:t>
            </a:r>
          </a:p>
          <a:p>
            <a:endParaRPr lang="en-US" dirty="0"/>
          </a:p>
        </p:txBody>
      </p:sp>
      <p:sp>
        <p:nvSpPr>
          <p:cNvPr id="5" name="Slide Number Placeholder 4">
            <a:extLst>
              <a:ext uri="{FF2B5EF4-FFF2-40B4-BE49-F238E27FC236}">
                <a16:creationId xmlns:a16="http://schemas.microsoft.com/office/drawing/2014/main" id="{87331BCD-F6F4-F64F-8B5D-23652DFD57D2}"/>
              </a:ext>
            </a:extLst>
          </p:cNvPr>
          <p:cNvSpPr>
            <a:spLocks noGrp="1"/>
          </p:cNvSpPr>
          <p:nvPr>
            <p:ph type="sldNum" sz="quarter" idx="12"/>
          </p:nvPr>
        </p:nvSpPr>
        <p:spPr>
          <a:xfrm>
            <a:off x="7391399" y="6403423"/>
            <a:ext cx="1141343" cy="365125"/>
          </a:xfr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801D69-61EF-40E3-904E-777AA434B5C4}" type="slidenum">
              <a:rPr lang="en-US" smtClean="0"/>
              <a:pPr/>
              <a:t>28</a:t>
            </a:fld>
            <a:endParaRPr lang="en-US"/>
          </a:p>
        </p:txBody>
      </p:sp>
      <p:cxnSp>
        <p:nvCxnSpPr>
          <p:cNvPr id="15" name="Straight Connector 14">
            <a:extLst>
              <a:ext uri="{FF2B5EF4-FFF2-40B4-BE49-F238E27FC236}">
                <a16:creationId xmlns:a16="http://schemas.microsoft.com/office/drawing/2014/main" id="{53E93D65-78BA-48C4-B4C3-F5A3DD0DB8EB}"/>
              </a:ext>
            </a:extLst>
          </p:cNvPr>
          <p:cNvCxnSpPr/>
          <p:nvPr/>
        </p:nvCxnSpPr>
        <p:spPr>
          <a:xfrm>
            <a:off x="1260149" y="2864339"/>
            <a:ext cx="6781800" cy="0"/>
          </a:xfrm>
          <a:prstGeom prst="line">
            <a:avLst/>
          </a:prstGeom>
          <a:ln>
            <a:solidFill>
              <a:srgbClr val="DCE6F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CE97F5A-1E51-493E-A4DC-1AC5E214B4E1}"/>
              </a:ext>
            </a:extLst>
          </p:cNvPr>
          <p:cNvCxnSpPr/>
          <p:nvPr/>
        </p:nvCxnSpPr>
        <p:spPr>
          <a:xfrm>
            <a:off x="1260149" y="3905296"/>
            <a:ext cx="6781800" cy="0"/>
          </a:xfrm>
          <a:prstGeom prst="line">
            <a:avLst/>
          </a:prstGeom>
          <a:ln>
            <a:solidFill>
              <a:srgbClr val="DCE6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86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B0D14-174B-40CC-B59C-9FD3C8A8FA27}"/>
              </a:ext>
            </a:extLst>
          </p:cNvPr>
          <p:cNvSpPr>
            <a:spLocks noGrp="1"/>
          </p:cNvSpPr>
          <p:nvPr>
            <p:ph type="title"/>
          </p:nvPr>
        </p:nvSpPr>
        <p:spPr/>
        <p:txBody>
          <a:bodyPr>
            <a:normAutofit/>
          </a:bodyPr>
          <a:lstStyle/>
          <a:p>
            <a:pPr algn="ctr"/>
            <a:r>
              <a:rPr lang="en-US" dirty="0"/>
              <a:t>Relevance</a:t>
            </a:r>
          </a:p>
        </p:txBody>
      </p:sp>
      <p:sp>
        <p:nvSpPr>
          <p:cNvPr id="3" name="Content Placeholder 2">
            <a:extLst>
              <a:ext uri="{FF2B5EF4-FFF2-40B4-BE49-F238E27FC236}">
                <a16:creationId xmlns:a16="http://schemas.microsoft.com/office/drawing/2014/main" id="{5D5D81D2-44AC-435D-8F4B-5BF65DB06C64}"/>
              </a:ext>
            </a:extLst>
          </p:cNvPr>
          <p:cNvSpPr>
            <a:spLocks noGrp="1"/>
          </p:cNvSpPr>
          <p:nvPr>
            <p:ph idx="1"/>
          </p:nvPr>
        </p:nvSpPr>
        <p:spPr>
          <a:xfrm>
            <a:off x="724729" y="1738830"/>
            <a:ext cx="8095180" cy="4453626"/>
          </a:xfrm>
          <a:noFill/>
        </p:spPr>
        <p:txBody>
          <a:bodyPr>
            <a:normAutofit fontScale="92500"/>
          </a:bodyPr>
          <a:lstStyle/>
          <a:p>
            <a:pPr marL="342900" indent="-342900" algn="just">
              <a:lnSpc>
                <a:spcPct val="100000"/>
              </a:lnSpc>
              <a:spcAft>
                <a:spcPts val="1800"/>
              </a:spcAft>
              <a:buFont typeface="Wingdings" panose="05000000000000000000" pitchFamily="2" charset="2"/>
              <a:buChar char="§"/>
            </a:pPr>
            <a:r>
              <a:rPr lang="en-US" dirty="0">
                <a:solidFill>
                  <a:srgbClr val="8D9C36"/>
                </a:solidFill>
              </a:rPr>
              <a:t>Apprehension, arrest and detention </a:t>
            </a:r>
            <a:r>
              <a:rPr lang="en-US" dirty="0"/>
              <a:t>are</a:t>
            </a:r>
            <a:r>
              <a:rPr lang="en-US" dirty="0">
                <a:solidFill>
                  <a:srgbClr val="8D9C36"/>
                </a:solidFill>
              </a:rPr>
              <a:t> core police activities subject to detailed due process guarantees. </a:t>
            </a:r>
          </a:p>
          <a:p>
            <a:pPr marL="342900" indent="-342900" algn="just">
              <a:lnSpc>
                <a:spcPct val="100000"/>
              </a:lnSpc>
              <a:spcAft>
                <a:spcPts val="1800"/>
              </a:spcAft>
              <a:buFont typeface="Wingdings" panose="05000000000000000000" pitchFamily="2" charset="2"/>
              <a:buChar char="§"/>
            </a:pPr>
            <a:r>
              <a:rPr lang="en-US" dirty="0">
                <a:solidFill>
                  <a:srgbClr val="8D9C36"/>
                </a:solidFill>
              </a:rPr>
              <a:t>UNPOL who monitor, mentor and advise the host-State police on apprehension, arrest and detention must base their work on international human rights standards.</a:t>
            </a:r>
          </a:p>
          <a:p>
            <a:pPr marL="342900" indent="-342900" algn="just">
              <a:lnSpc>
                <a:spcPct val="100000"/>
              </a:lnSpc>
              <a:spcAft>
                <a:spcPts val="1800"/>
              </a:spcAft>
              <a:buFont typeface="Wingdings" panose="05000000000000000000" pitchFamily="2" charset="2"/>
              <a:buChar char="§"/>
            </a:pPr>
            <a:r>
              <a:rPr lang="en-US" dirty="0">
                <a:solidFill>
                  <a:srgbClr val="8D9C36"/>
                </a:solidFill>
              </a:rPr>
              <a:t>UNPOL may apprehend and detain persons in application of POC mandates as specified by the Directives on Detention, Searches and Use of Force (DUF) and following Standard Operating Procedures (SOPs) which apply international standards to United Nations Peace Operations.</a:t>
            </a:r>
          </a:p>
        </p:txBody>
      </p:sp>
      <p:sp>
        <p:nvSpPr>
          <p:cNvPr id="5" name="Slide Number Placeholder 4">
            <a:extLst>
              <a:ext uri="{FF2B5EF4-FFF2-40B4-BE49-F238E27FC236}">
                <a16:creationId xmlns:a16="http://schemas.microsoft.com/office/drawing/2014/main" id="{083C85E6-3969-4227-8587-9D0DFD8524FB}"/>
              </a:ext>
            </a:extLst>
          </p:cNvPr>
          <p:cNvSpPr>
            <a:spLocks noGrp="1"/>
          </p:cNvSpPr>
          <p:nvPr>
            <p:ph type="sldNum" sz="quarter" idx="4294967295"/>
          </p:nvPr>
        </p:nvSpPr>
        <p:spPr>
          <a:xfrm>
            <a:off x="8488363" y="6356350"/>
            <a:ext cx="655637"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77801D69-61EF-40E3-904E-777AA434B5C4}" type="slidenum">
              <a:rPr lang="en-US" smtClean="0"/>
              <a:pPr>
                <a:spcAft>
                  <a:spcPts val="600"/>
                </a:spcAft>
              </a:pPr>
              <a:t>2</a:t>
            </a:fld>
            <a:endParaRPr lang="en-US"/>
          </a:p>
        </p:txBody>
      </p:sp>
    </p:spTree>
    <p:extLst>
      <p:ext uri="{BB962C8B-B14F-4D97-AF65-F5344CB8AC3E}">
        <p14:creationId xmlns:p14="http://schemas.microsoft.com/office/powerpoint/2010/main" val="309696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8"/>
          <p:cNvSpPr txBox="1"/>
          <p:nvPr/>
        </p:nvSpPr>
        <p:spPr>
          <a:xfrm>
            <a:off x="685800" y="1828800"/>
            <a:ext cx="7772400" cy="1447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600"/>
              </a:spcAft>
            </a:pPr>
            <a:r>
              <a:rPr lang="en-US" sz="3200" b="1" dirty="0">
                <a:solidFill>
                  <a:srgbClr val="002060"/>
                </a:solidFill>
                <a:effectLst/>
                <a:latin typeface="Century Gothic"/>
                <a:ea typeface="Calibri"/>
                <a:cs typeface="Century Gothic"/>
              </a:rPr>
              <a:t>Questions ?</a:t>
            </a:r>
          </a:p>
        </p:txBody>
      </p:sp>
      <p:sp>
        <p:nvSpPr>
          <p:cNvPr id="2" name="Slide Number Placeholder 1">
            <a:extLst>
              <a:ext uri="{FF2B5EF4-FFF2-40B4-BE49-F238E27FC236}">
                <a16:creationId xmlns:a16="http://schemas.microsoft.com/office/drawing/2014/main" id="{73070D7B-D3E8-4768-B399-FB63FBD7B3FF}"/>
              </a:ext>
            </a:extLst>
          </p:cNvPr>
          <p:cNvSpPr>
            <a:spLocks noGrp="1"/>
          </p:cNvSpPr>
          <p:nvPr>
            <p:ph type="sldNum" sz="quarter" idx="12"/>
          </p:nvPr>
        </p:nvSpPr>
        <p:spPr/>
        <p:txBody>
          <a:bodyPr/>
          <a:lstStyle/>
          <a:p>
            <a:fld id="{97261161-F363-4909-B3BA-F2D719A844EB}" type="slidenum">
              <a:rPr lang="en-US" smtClean="0"/>
              <a:t>29</a:t>
            </a:fld>
            <a:endParaRPr lang="en-US"/>
          </a:p>
        </p:txBody>
      </p:sp>
    </p:spTree>
    <p:extLst>
      <p:ext uri="{BB962C8B-B14F-4D97-AF65-F5344CB8AC3E}">
        <p14:creationId xmlns:p14="http://schemas.microsoft.com/office/powerpoint/2010/main" val="83661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660B-35F2-4A8F-BC1D-5181A979BBD4}"/>
              </a:ext>
            </a:extLst>
          </p:cNvPr>
          <p:cNvSpPr>
            <a:spLocks noGrp="1"/>
          </p:cNvSpPr>
          <p:nvPr>
            <p:ph type="title"/>
          </p:nvPr>
        </p:nvSpPr>
        <p:spPr/>
        <p:txBody>
          <a:bodyPr/>
          <a:lstStyle/>
          <a:p>
            <a:r>
              <a:rPr lang="en-US" dirty="0"/>
              <a:t>Learning Objectives</a:t>
            </a:r>
          </a:p>
        </p:txBody>
      </p:sp>
      <p:sp>
        <p:nvSpPr>
          <p:cNvPr id="6" name="Content Placeholder 2">
            <a:extLst>
              <a:ext uri="{FF2B5EF4-FFF2-40B4-BE49-F238E27FC236}">
                <a16:creationId xmlns:a16="http://schemas.microsoft.com/office/drawing/2014/main" id="{D319A3AB-1B3F-414F-8DD9-08AA0FF0BDC0}"/>
              </a:ext>
            </a:extLst>
          </p:cNvPr>
          <p:cNvSpPr>
            <a:spLocks noGrp="1"/>
          </p:cNvSpPr>
          <p:nvPr>
            <p:ph idx="1"/>
          </p:nvPr>
        </p:nvSpPr>
        <p:spPr>
          <a:xfrm>
            <a:off x="724729" y="1493134"/>
            <a:ext cx="7694542" cy="5000263"/>
          </a:xfrm>
          <a:noFill/>
        </p:spPr>
        <p:txBody>
          <a:bodyPr>
            <a:normAutofit/>
          </a:bodyPr>
          <a:lstStyle/>
          <a:p>
            <a:pPr marL="457200" lvl="1" indent="-344488" algn="l">
              <a:lnSpc>
                <a:spcPct val="120000"/>
              </a:lnSpc>
              <a:spcAft>
                <a:spcPts val="600"/>
              </a:spcAft>
              <a:buFont typeface="Wingdings" panose="05000000000000000000" pitchFamily="2" charset="2"/>
              <a:buChar char="§"/>
            </a:pPr>
            <a:r>
              <a:rPr lang="en-US" sz="2000" dirty="0">
                <a:solidFill>
                  <a:srgbClr val="8D9C36"/>
                </a:solidFill>
                <a:cs typeface="Times New Roman"/>
              </a:rPr>
              <a:t>Describe international standards on due process and humane treatment regarding apprehension, arrest and detention</a:t>
            </a:r>
          </a:p>
          <a:p>
            <a:pPr marL="457200" lvl="1" indent="-344488" algn="l">
              <a:lnSpc>
                <a:spcPct val="120000"/>
              </a:lnSpc>
              <a:spcAft>
                <a:spcPts val="600"/>
              </a:spcAft>
              <a:buFont typeface="Wingdings" panose="05000000000000000000" pitchFamily="2" charset="2"/>
              <a:buChar char="§"/>
            </a:pPr>
            <a:r>
              <a:rPr lang="en-US" sz="2000" dirty="0">
                <a:solidFill>
                  <a:srgbClr val="8D9C36"/>
                </a:solidFill>
                <a:cs typeface="Times New Roman"/>
              </a:rPr>
              <a:t>Explain procedures on apprehension, arrest and detention in Peace Operations, as well as roles and responsibilities of UN personnel</a:t>
            </a:r>
          </a:p>
          <a:p>
            <a:pPr marL="457200" lvl="1" indent="-344488" algn="l">
              <a:lnSpc>
                <a:spcPct val="120000"/>
              </a:lnSpc>
              <a:spcAft>
                <a:spcPts val="600"/>
              </a:spcAft>
              <a:buFont typeface="Wingdings" panose="05000000000000000000" pitchFamily="2" charset="2"/>
              <a:buChar char="§"/>
            </a:pPr>
            <a:r>
              <a:rPr lang="en-US" sz="2000" dirty="0">
                <a:solidFill>
                  <a:srgbClr val="8D9C36"/>
                </a:solidFill>
                <a:cs typeface="Times New Roman"/>
              </a:rPr>
              <a:t>Describe special procedures in cases of child detention</a:t>
            </a:r>
          </a:p>
          <a:p>
            <a:pPr marL="457200" lvl="1" indent="-344488" algn="l">
              <a:lnSpc>
                <a:spcPct val="120000"/>
              </a:lnSpc>
              <a:spcAft>
                <a:spcPts val="600"/>
              </a:spcAft>
              <a:buFont typeface="Wingdings" panose="05000000000000000000" pitchFamily="2" charset="2"/>
              <a:buChar char="§"/>
            </a:pPr>
            <a:r>
              <a:rPr lang="en-US" sz="2000" dirty="0">
                <a:solidFill>
                  <a:srgbClr val="8D9C36"/>
                </a:solidFill>
                <a:cs typeface="Times New Roman"/>
              </a:rPr>
              <a:t>Comply with procedures on the release or handover of detainees to the host-State</a:t>
            </a:r>
          </a:p>
        </p:txBody>
      </p:sp>
      <p:sp>
        <p:nvSpPr>
          <p:cNvPr id="5" name="Slide Number Placeholder 4">
            <a:extLst>
              <a:ext uri="{FF2B5EF4-FFF2-40B4-BE49-F238E27FC236}">
                <a16:creationId xmlns:a16="http://schemas.microsoft.com/office/drawing/2014/main" id="{7ADAD963-5BD7-467B-ABEB-60904638F33C}"/>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801D69-61EF-40E3-904E-777AA434B5C4}" type="slidenum">
              <a:rPr lang="en-US" smtClean="0"/>
              <a:pPr/>
              <a:t>3</a:t>
            </a:fld>
            <a:endParaRPr lang="en-US"/>
          </a:p>
        </p:txBody>
      </p:sp>
    </p:spTree>
    <p:extLst>
      <p:ext uri="{BB962C8B-B14F-4D97-AF65-F5344CB8AC3E}">
        <p14:creationId xmlns:p14="http://schemas.microsoft.com/office/powerpoint/2010/main" val="135283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660B-35F2-4A8F-BC1D-5181A979BBD4}"/>
              </a:ext>
            </a:extLst>
          </p:cNvPr>
          <p:cNvSpPr>
            <a:spLocks noGrp="1"/>
          </p:cNvSpPr>
          <p:nvPr>
            <p:ph type="title"/>
          </p:nvPr>
        </p:nvSpPr>
        <p:spPr/>
        <p:txBody>
          <a:bodyPr/>
          <a:lstStyle/>
          <a:p>
            <a:r>
              <a:rPr lang="en-US" dirty="0"/>
              <a:t>Lesson Overview </a:t>
            </a:r>
          </a:p>
        </p:txBody>
      </p:sp>
      <p:sp>
        <p:nvSpPr>
          <p:cNvPr id="6" name="Content Placeholder 2">
            <a:extLst>
              <a:ext uri="{FF2B5EF4-FFF2-40B4-BE49-F238E27FC236}">
                <a16:creationId xmlns:a16="http://schemas.microsoft.com/office/drawing/2014/main" id="{D319A3AB-1B3F-414F-8DD9-08AA0FF0BDC0}"/>
              </a:ext>
            </a:extLst>
          </p:cNvPr>
          <p:cNvSpPr>
            <a:spLocks noGrp="1"/>
          </p:cNvSpPr>
          <p:nvPr>
            <p:ph idx="1"/>
          </p:nvPr>
        </p:nvSpPr>
        <p:spPr>
          <a:noFill/>
        </p:spPr>
        <p:txBody>
          <a:bodyPr>
            <a:normAutofit/>
          </a:bodyPr>
          <a:lstStyle/>
          <a:p>
            <a:pPr marL="457200" lvl="1" indent="-344488" algn="l">
              <a:buFont typeface="Wingdings" panose="05000000000000000000" pitchFamily="2" charset="2"/>
              <a:buChar char="§"/>
            </a:pPr>
            <a:r>
              <a:rPr lang="en-US" sz="2400" dirty="0">
                <a:solidFill>
                  <a:srgbClr val="8D9C36"/>
                </a:solidFill>
                <a:cs typeface="Times New Roman"/>
              </a:rPr>
              <a:t>Key definitions</a:t>
            </a:r>
          </a:p>
          <a:p>
            <a:pPr marL="457200" lvl="1" indent="-344488" algn="l">
              <a:buFont typeface="Wingdings" panose="05000000000000000000" pitchFamily="2" charset="2"/>
              <a:buChar char="§"/>
            </a:pPr>
            <a:r>
              <a:rPr lang="en-US" sz="2400" dirty="0">
                <a:solidFill>
                  <a:srgbClr val="8D9C36"/>
                </a:solidFill>
                <a:cs typeface="Times New Roman"/>
              </a:rPr>
              <a:t>Due process during arrest and detention</a:t>
            </a:r>
          </a:p>
          <a:p>
            <a:pPr marL="457200" lvl="1" indent="-344488" algn="l">
              <a:buFont typeface="Wingdings" panose="05000000000000000000" pitchFamily="2" charset="2"/>
              <a:buChar char="§"/>
            </a:pPr>
            <a:r>
              <a:rPr lang="en-US" sz="2400" dirty="0">
                <a:solidFill>
                  <a:srgbClr val="8D9C36"/>
                </a:solidFill>
                <a:cs typeface="Times New Roman"/>
              </a:rPr>
              <a:t>Humane treatment in detention</a:t>
            </a:r>
          </a:p>
          <a:p>
            <a:pPr marL="457200" lvl="1" indent="-344488" algn="l">
              <a:buFont typeface="Wingdings" panose="05000000000000000000" pitchFamily="2" charset="2"/>
              <a:buChar char="§"/>
            </a:pPr>
            <a:r>
              <a:rPr lang="en-US" sz="2400" dirty="0">
                <a:solidFill>
                  <a:srgbClr val="8D9C36"/>
                </a:solidFill>
                <a:cs typeface="Times New Roman"/>
              </a:rPr>
              <a:t>Monitoring places of police detention</a:t>
            </a:r>
          </a:p>
          <a:p>
            <a:pPr marL="457200" lvl="1" indent="-344488" algn="l">
              <a:buFont typeface="Wingdings" panose="05000000000000000000" pitchFamily="2" charset="2"/>
              <a:buChar char="§"/>
            </a:pPr>
            <a:r>
              <a:rPr lang="en-US" sz="2400" dirty="0">
                <a:solidFill>
                  <a:srgbClr val="8D9C36"/>
                </a:solidFill>
                <a:cs typeface="Times New Roman"/>
              </a:rPr>
              <a:t>DPO SOP on detention in Peace Operations</a:t>
            </a:r>
          </a:p>
          <a:p>
            <a:pPr marL="457200" lvl="1" indent="0">
              <a:buNone/>
            </a:pPr>
            <a:endParaRPr lang="en-GB" sz="2400" dirty="0"/>
          </a:p>
        </p:txBody>
      </p:sp>
      <p:sp>
        <p:nvSpPr>
          <p:cNvPr id="5" name="Slide Number Placeholder 4">
            <a:extLst>
              <a:ext uri="{FF2B5EF4-FFF2-40B4-BE49-F238E27FC236}">
                <a16:creationId xmlns:a16="http://schemas.microsoft.com/office/drawing/2014/main" id="{7ADAD963-5BD7-467B-ABEB-60904638F33C}"/>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801D69-61EF-40E3-904E-777AA434B5C4}" type="slidenum">
              <a:rPr lang="en-US" smtClean="0"/>
              <a:pPr/>
              <a:t>4</a:t>
            </a:fld>
            <a:endParaRPr lang="en-US"/>
          </a:p>
        </p:txBody>
      </p:sp>
    </p:spTree>
    <p:extLst>
      <p:ext uri="{BB962C8B-B14F-4D97-AF65-F5344CB8AC3E}">
        <p14:creationId xmlns:p14="http://schemas.microsoft.com/office/powerpoint/2010/main" val="286600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75769-39EB-4207-8D6C-1B4B0CC2F09F}"/>
              </a:ext>
            </a:extLst>
          </p:cNvPr>
          <p:cNvSpPr>
            <a:spLocks noGrp="1"/>
          </p:cNvSpPr>
          <p:nvPr>
            <p:ph type="title"/>
          </p:nvPr>
        </p:nvSpPr>
        <p:spPr/>
        <p:txBody>
          <a:bodyPr/>
          <a:lstStyle/>
          <a:p>
            <a:r>
              <a:rPr lang="en-US" dirty="0"/>
              <a:t>Key Definitions</a:t>
            </a:r>
          </a:p>
        </p:txBody>
      </p:sp>
      <p:sp>
        <p:nvSpPr>
          <p:cNvPr id="3" name="Slide Number Placeholder 2">
            <a:extLst>
              <a:ext uri="{FF2B5EF4-FFF2-40B4-BE49-F238E27FC236}">
                <a16:creationId xmlns:a16="http://schemas.microsoft.com/office/drawing/2014/main" id="{03607509-BDD9-4936-A53A-8B3DCDB73368}"/>
              </a:ext>
            </a:extLst>
          </p:cNvPr>
          <p:cNvSpPr>
            <a:spLocks noGrp="1"/>
          </p:cNvSpPr>
          <p:nvPr>
            <p:ph type="sldNum" sz="quarter" idx="12"/>
          </p:nvPr>
        </p:nvSpPr>
        <p:spPr/>
        <p:txBody>
          <a:bodyPr/>
          <a:lstStyle/>
          <a:p>
            <a:fld id="{97261161-F363-4909-B3BA-F2D719A844EB}" type="slidenum">
              <a:rPr lang="en-US" smtClean="0"/>
              <a:t>5</a:t>
            </a:fld>
            <a:endParaRPr lang="en-US"/>
          </a:p>
        </p:txBody>
      </p:sp>
      <p:grpSp>
        <p:nvGrpSpPr>
          <p:cNvPr id="7" name="Group 6">
            <a:extLst>
              <a:ext uri="{FF2B5EF4-FFF2-40B4-BE49-F238E27FC236}">
                <a16:creationId xmlns:a16="http://schemas.microsoft.com/office/drawing/2014/main" id="{FFD076C2-6EC8-B242-8D6D-7F1459C198FD}"/>
              </a:ext>
            </a:extLst>
          </p:cNvPr>
          <p:cNvGrpSpPr/>
          <p:nvPr/>
        </p:nvGrpSpPr>
        <p:grpSpPr>
          <a:xfrm>
            <a:off x="889688" y="1610063"/>
            <a:ext cx="7364623" cy="1325959"/>
            <a:chOff x="821019" y="-250213"/>
            <a:chExt cx="3045463" cy="1827278"/>
          </a:xfrm>
        </p:grpSpPr>
        <p:sp>
          <p:nvSpPr>
            <p:cNvPr id="14" name="Rectangle 13">
              <a:extLst>
                <a:ext uri="{FF2B5EF4-FFF2-40B4-BE49-F238E27FC236}">
                  <a16:creationId xmlns:a16="http://schemas.microsoft.com/office/drawing/2014/main" id="{457CDD78-6F0A-1D4F-93EC-4B283D421E98}"/>
                </a:ext>
              </a:extLst>
            </p:cNvPr>
            <p:cNvSpPr/>
            <p:nvPr/>
          </p:nvSpPr>
          <p:spPr>
            <a:xfrm>
              <a:off x="821019" y="1648"/>
              <a:ext cx="3045463" cy="132355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TextBox 14">
              <a:extLst>
                <a:ext uri="{FF2B5EF4-FFF2-40B4-BE49-F238E27FC236}">
                  <a16:creationId xmlns:a16="http://schemas.microsoft.com/office/drawing/2014/main" id="{F5BF6185-8620-C448-91ED-2A9E4C6997BA}"/>
                </a:ext>
              </a:extLst>
            </p:cNvPr>
            <p:cNvSpPr txBox="1"/>
            <p:nvPr/>
          </p:nvSpPr>
          <p:spPr>
            <a:xfrm>
              <a:off x="894108" y="-250213"/>
              <a:ext cx="2410170" cy="18272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defTabSz="711200">
                <a:lnSpc>
                  <a:spcPct val="90000"/>
                </a:lnSpc>
                <a:spcBef>
                  <a:spcPct val="0"/>
                </a:spcBef>
                <a:spcAft>
                  <a:spcPct val="35000"/>
                </a:spcAft>
                <a:buNone/>
              </a:pPr>
              <a:r>
                <a:rPr lang="en-US" sz="1600" b="1" kern="1200" dirty="0">
                  <a:solidFill>
                    <a:schemeClr val="bg1"/>
                  </a:solidFill>
                  <a:latin typeface="Century Gothic" panose="020B0502020202020204" pitchFamily="34" charset="0"/>
                  <a:cs typeface="Arial"/>
                </a:rPr>
                <a:t>Arrest</a:t>
              </a:r>
            </a:p>
            <a:p>
              <a:pPr marL="0" lvl="0" indent="0" defTabSz="711200">
                <a:lnSpc>
                  <a:spcPct val="90000"/>
                </a:lnSpc>
                <a:spcBef>
                  <a:spcPct val="0"/>
                </a:spcBef>
                <a:spcAft>
                  <a:spcPct val="35000"/>
                </a:spcAft>
                <a:buNone/>
              </a:pPr>
              <a:r>
                <a:rPr lang="en-US" sz="1400" kern="1200" dirty="0">
                  <a:solidFill>
                    <a:schemeClr val="bg1"/>
                  </a:solidFill>
                  <a:latin typeface="Century Gothic" panose="020B0502020202020204" pitchFamily="34" charset="0"/>
                  <a:cs typeface="Arial"/>
                </a:rPr>
                <a:t>The act of apprehending a person for the alleged commission of an offence or by the action of an authority</a:t>
              </a:r>
              <a:endParaRPr lang="en-US" sz="1400" kern="1200" dirty="0">
                <a:solidFill>
                  <a:schemeClr val="bg1"/>
                </a:solidFill>
                <a:latin typeface="Century Gothic" panose="020B0502020202020204" pitchFamily="34" charset="0"/>
              </a:endParaRPr>
            </a:p>
          </p:txBody>
        </p:sp>
      </p:grpSp>
      <p:grpSp>
        <p:nvGrpSpPr>
          <p:cNvPr id="8" name="Group 7">
            <a:extLst>
              <a:ext uri="{FF2B5EF4-FFF2-40B4-BE49-F238E27FC236}">
                <a16:creationId xmlns:a16="http://schemas.microsoft.com/office/drawing/2014/main" id="{E36CD386-CBCB-D94A-872A-D560D26F1279}"/>
              </a:ext>
            </a:extLst>
          </p:cNvPr>
          <p:cNvGrpSpPr/>
          <p:nvPr/>
        </p:nvGrpSpPr>
        <p:grpSpPr>
          <a:xfrm>
            <a:off x="889688" y="2815786"/>
            <a:ext cx="7364623" cy="1325959"/>
            <a:chOff x="4171029" y="1648"/>
            <a:chExt cx="3045463" cy="1827278"/>
          </a:xfrm>
        </p:grpSpPr>
        <p:sp>
          <p:nvSpPr>
            <p:cNvPr id="12" name="Rectangle 11">
              <a:extLst>
                <a:ext uri="{FF2B5EF4-FFF2-40B4-BE49-F238E27FC236}">
                  <a16:creationId xmlns:a16="http://schemas.microsoft.com/office/drawing/2014/main" id="{AAEB3F27-E33E-0540-A217-C2D29A9BECD2}"/>
                </a:ext>
              </a:extLst>
            </p:cNvPr>
            <p:cNvSpPr/>
            <p:nvPr/>
          </p:nvSpPr>
          <p:spPr>
            <a:xfrm>
              <a:off x="4171029" y="1648"/>
              <a:ext cx="3045463" cy="1827278"/>
            </a:xfrm>
            <a:prstGeom prst="rect">
              <a:avLst/>
            </a:prstGeom>
            <a:solidFill>
              <a:srgbClr val="5B92E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id="{B2290D27-BD04-434C-97A9-37D3C8F247EC}"/>
                </a:ext>
              </a:extLst>
            </p:cNvPr>
            <p:cNvSpPr txBox="1"/>
            <p:nvPr/>
          </p:nvSpPr>
          <p:spPr>
            <a:xfrm>
              <a:off x="4244118" y="1648"/>
              <a:ext cx="2972374" cy="18272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defTabSz="666750">
                <a:lnSpc>
                  <a:spcPct val="90000"/>
                </a:lnSpc>
                <a:spcBef>
                  <a:spcPct val="0"/>
                </a:spcBef>
                <a:spcAft>
                  <a:spcPct val="35000"/>
                </a:spcAft>
                <a:buNone/>
              </a:pPr>
              <a:r>
                <a:rPr lang="en-US" sz="1600" b="1" kern="1200" dirty="0">
                  <a:solidFill>
                    <a:schemeClr val="bg1"/>
                  </a:solidFill>
                  <a:latin typeface="Century Gothic" panose="020B0502020202020204" pitchFamily="34" charset="0"/>
                  <a:cs typeface="Arial"/>
                </a:rPr>
                <a:t>Detained Person</a:t>
              </a:r>
            </a:p>
            <a:p>
              <a:pPr marL="0" lvl="0" indent="0" defTabSz="666750">
                <a:spcBef>
                  <a:spcPct val="0"/>
                </a:spcBef>
                <a:buNone/>
              </a:pPr>
              <a:r>
                <a:rPr lang="en-US" sz="1400" kern="1200" dirty="0">
                  <a:solidFill>
                    <a:schemeClr val="bg1"/>
                  </a:solidFill>
                  <a:latin typeface="Century Gothic" panose="020B0502020202020204" pitchFamily="34" charset="0"/>
                  <a:cs typeface="Arial"/>
                </a:rPr>
                <a:t>Person deprived of personal liberty except as a result of </a:t>
              </a:r>
              <a:r>
                <a:rPr lang="en-GB" sz="1400" kern="1200" dirty="0">
                  <a:solidFill>
                    <a:schemeClr val="bg1"/>
                  </a:solidFill>
                  <a:latin typeface="Century Gothic" panose="020B0502020202020204" pitchFamily="34" charset="0"/>
                  <a:cs typeface="Arial"/>
                </a:rPr>
                <a:t>conviction </a:t>
              </a:r>
            </a:p>
            <a:p>
              <a:pPr marL="0" lvl="0" indent="0" defTabSz="666750">
                <a:spcBef>
                  <a:spcPct val="0"/>
                </a:spcBef>
                <a:buNone/>
              </a:pPr>
              <a:r>
                <a:rPr lang="en-GB" sz="1400" kern="1200" dirty="0">
                  <a:solidFill>
                    <a:schemeClr val="bg1"/>
                  </a:solidFill>
                  <a:latin typeface="Century Gothic" panose="020B0502020202020204" pitchFamily="34" charset="0"/>
                  <a:cs typeface="Arial"/>
                </a:rPr>
                <a:t>for an offence</a:t>
              </a:r>
            </a:p>
          </p:txBody>
        </p:sp>
      </p:grpSp>
      <p:grpSp>
        <p:nvGrpSpPr>
          <p:cNvPr id="9" name="Group 8">
            <a:extLst>
              <a:ext uri="{FF2B5EF4-FFF2-40B4-BE49-F238E27FC236}">
                <a16:creationId xmlns:a16="http://schemas.microsoft.com/office/drawing/2014/main" id="{0CA6DE7C-A273-F947-A40C-DF6DC277CB0E}"/>
              </a:ext>
            </a:extLst>
          </p:cNvPr>
          <p:cNvGrpSpPr/>
          <p:nvPr/>
        </p:nvGrpSpPr>
        <p:grpSpPr>
          <a:xfrm>
            <a:off x="889688" y="4219046"/>
            <a:ext cx="7364623" cy="1827559"/>
            <a:chOff x="1290005" y="1442228"/>
            <a:chExt cx="5457501" cy="2518523"/>
          </a:xfrm>
        </p:grpSpPr>
        <p:sp>
          <p:nvSpPr>
            <p:cNvPr id="10" name="Rectangle 9">
              <a:extLst>
                <a:ext uri="{FF2B5EF4-FFF2-40B4-BE49-F238E27FC236}">
                  <a16:creationId xmlns:a16="http://schemas.microsoft.com/office/drawing/2014/main" id="{4C61162C-6C88-9049-8270-2CA8B23AD39B}"/>
                </a:ext>
              </a:extLst>
            </p:cNvPr>
            <p:cNvSpPr/>
            <p:nvPr/>
          </p:nvSpPr>
          <p:spPr>
            <a:xfrm>
              <a:off x="1290005" y="1442228"/>
              <a:ext cx="5457501" cy="2518523"/>
            </a:xfrm>
            <a:prstGeom prst="rect">
              <a:avLst/>
            </a:prstGeom>
            <a:solidFill>
              <a:srgbClr val="8EB4E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068D2A08-CB1F-BF49-88B7-1E1FC8BE35F8}"/>
                </a:ext>
              </a:extLst>
            </p:cNvPr>
            <p:cNvSpPr txBox="1"/>
            <p:nvPr/>
          </p:nvSpPr>
          <p:spPr>
            <a:xfrm>
              <a:off x="1420982" y="1571022"/>
              <a:ext cx="4399894" cy="22609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defTabSz="533400">
                <a:lnSpc>
                  <a:spcPct val="90000"/>
                </a:lnSpc>
                <a:spcBef>
                  <a:spcPct val="0"/>
                </a:spcBef>
                <a:spcAft>
                  <a:spcPct val="35000"/>
                </a:spcAft>
                <a:buNone/>
              </a:pPr>
              <a:r>
                <a:rPr lang="en-US" sz="1600" b="1" kern="1200" dirty="0">
                  <a:solidFill>
                    <a:schemeClr val="bg1"/>
                  </a:solidFill>
                  <a:latin typeface="Century Gothic" panose="020B0502020202020204" pitchFamily="34" charset="0"/>
                  <a:cs typeface="Arial"/>
                </a:rPr>
                <a:t>Apprehension</a:t>
              </a:r>
            </a:p>
            <a:p>
              <a:pPr marL="0" lvl="0" indent="0" defTabSz="533400">
                <a:lnSpc>
                  <a:spcPct val="90000"/>
                </a:lnSpc>
                <a:spcBef>
                  <a:spcPct val="0"/>
                </a:spcBef>
                <a:spcAft>
                  <a:spcPct val="35000"/>
                </a:spcAft>
                <a:buNone/>
              </a:pPr>
              <a:r>
                <a:rPr lang="en-US" sz="1400" kern="1200" dirty="0">
                  <a:solidFill>
                    <a:schemeClr val="bg1"/>
                  </a:solidFill>
                  <a:latin typeface="Century Gothic" panose="020B0502020202020204" pitchFamily="34" charset="0"/>
                  <a:cs typeface="Arial"/>
                </a:rPr>
                <a:t>The act through which an individual is placed under the effective control or custody of United Nations personnel</a:t>
              </a:r>
            </a:p>
            <a:p>
              <a:pPr marL="0" lvl="0" indent="0" defTabSz="533400">
                <a:lnSpc>
                  <a:spcPct val="90000"/>
                </a:lnSpc>
                <a:spcBef>
                  <a:spcPct val="0"/>
                </a:spcBef>
                <a:spcAft>
                  <a:spcPct val="35000"/>
                </a:spcAft>
                <a:buNone/>
              </a:pPr>
              <a:r>
                <a:rPr lang="en-US" sz="1400" kern="1200" dirty="0">
                  <a:solidFill>
                    <a:schemeClr val="bg1"/>
                  </a:solidFill>
                  <a:latin typeface="Century Gothic" panose="020B0502020202020204" pitchFamily="34" charset="0"/>
                  <a:cs typeface="Arial"/>
                </a:rPr>
                <a:t>UN missions </a:t>
              </a:r>
              <a:r>
                <a:rPr lang="en-US" sz="1400" i="1" kern="1200" dirty="0">
                  <a:solidFill>
                    <a:schemeClr val="bg1"/>
                  </a:solidFill>
                  <a:latin typeface="Century Gothic" panose="020B0502020202020204" pitchFamily="34" charset="0"/>
                  <a:cs typeface="Arial"/>
                </a:rPr>
                <a:t>without executive mandate</a:t>
              </a:r>
              <a:r>
                <a:rPr lang="en-US" sz="1400" kern="1200" dirty="0">
                  <a:solidFill>
                    <a:schemeClr val="bg1"/>
                  </a:solidFill>
                  <a:latin typeface="Century Gothic" panose="020B0502020202020204" pitchFamily="34" charset="0"/>
                  <a:cs typeface="Arial"/>
                </a:rPr>
                <a:t> carry out </a:t>
              </a:r>
              <a:r>
                <a:rPr lang="en-US" sz="1400" u="sng" kern="1200" dirty="0">
                  <a:solidFill>
                    <a:schemeClr val="bg1"/>
                  </a:solidFill>
                  <a:latin typeface="Century Gothic" panose="020B0502020202020204" pitchFamily="34" charset="0"/>
                  <a:cs typeface="Arial"/>
                </a:rPr>
                <a:t>apprehensions </a:t>
              </a:r>
              <a:r>
                <a:rPr lang="en-US" sz="1400" kern="1200" dirty="0">
                  <a:solidFill>
                    <a:schemeClr val="bg1"/>
                  </a:solidFill>
                  <a:latin typeface="Century Gothic" panose="020B0502020202020204" pitchFamily="34" charset="0"/>
                  <a:cs typeface="Arial"/>
                </a:rPr>
                <a:t>under their self-defence or protection of civilians mandate</a:t>
              </a:r>
            </a:p>
          </p:txBody>
        </p:sp>
      </p:grpSp>
      <p:pic>
        <p:nvPicPr>
          <p:cNvPr id="17" name="Graphic 16">
            <a:extLst>
              <a:ext uri="{FF2B5EF4-FFF2-40B4-BE49-F238E27FC236}">
                <a16:creationId xmlns:a16="http://schemas.microsoft.com/office/drawing/2014/main" id="{DF766EEE-F639-C345-BB5F-BE2FA0DE9329}"/>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61772" t="50000" r="30127" b="24413"/>
          <a:stretch/>
        </p:blipFill>
        <p:spPr>
          <a:xfrm rot="20700000">
            <a:off x="7132547" y="1636304"/>
            <a:ext cx="931404" cy="1116958"/>
          </a:xfrm>
          <a:prstGeom prst="rect">
            <a:avLst/>
          </a:prstGeom>
        </p:spPr>
      </p:pic>
      <p:pic>
        <p:nvPicPr>
          <p:cNvPr id="18" name="Graphic 17">
            <a:extLst>
              <a:ext uri="{FF2B5EF4-FFF2-40B4-BE49-F238E27FC236}">
                <a16:creationId xmlns:a16="http://schemas.microsoft.com/office/drawing/2014/main" id="{72C76C93-8435-5E42-8E44-088E8BE98F35}"/>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9350" t="-3800" r="82549" b="78213"/>
          <a:stretch/>
        </p:blipFill>
        <p:spPr>
          <a:xfrm>
            <a:off x="6995348" y="4448463"/>
            <a:ext cx="1141344" cy="1368721"/>
          </a:xfrm>
          <a:prstGeom prst="rect">
            <a:avLst/>
          </a:prstGeom>
        </p:spPr>
      </p:pic>
      <p:pic>
        <p:nvPicPr>
          <p:cNvPr id="19" name="Graphic 18">
            <a:extLst>
              <a:ext uri="{FF2B5EF4-FFF2-40B4-BE49-F238E27FC236}">
                <a16:creationId xmlns:a16="http://schemas.microsoft.com/office/drawing/2014/main" id="{2AD0DE67-0137-F748-B7BF-3FBD44724FD2}"/>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72123" t="50746" r="19776" b="23667"/>
          <a:stretch/>
        </p:blipFill>
        <p:spPr>
          <a:xfrm>
            <a:off x="7135426" y="2831534"/>
            <a:ext cx="1001266" cy="1200737"/>
          </a:xfrm>
          <a:prstGeom prst="rect">
            <a:avLst/>
          </a:prstGeom>
        </p:spPr>
      </p:pic>
    </p:spTree>
    <p:extLst>
      <p:ext uri="{BB962C8B-B14F-4D97-AF65-F5344CB8AC3E}">
        <p14:creationId xmlns:p14="http://schemas.microsoft.com/office/powerpoint/2010/main" val="236679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BB2A2-FC00-4067-848C-3C60E053FB6B}"/>
              </a:ext>
            </a:extLst>
          </p:cNvPr>
          <p:cNvSpPr>
            <a:spLocks noGrp="1"/>
          </p:cNvSpPr>
          <p:nvPr>
            <p:ph type="title"/>
          </p:nvPr>
        </p:nvSpPr>
        <p:spPr/>
        <p:txBody>
          <a:bodyPr/>
          <a:lstStyle/>
          <a:p>
            <a:r>
              <a:rPr lang="en-CA" dirty="0">
                <a:solidFill>
                  <a:schemeClr val="tx2">
                    <a:lumMod val="75000"/>
                  </a:schemeClr>
                </a:solidFill>
              </a:rPr>
              <a:t>Human Rights </a:t>
            </a:r>
            <a:br>
              <a:rPr lang="en-CA" dirty="0">
                <a:solidFill>
                  <a:schemeClr val="tx2">
                    <a:lumMod val="75000"/>
                  </a:schemeClr>
                </a:solidFill>
              </a:rPr>
            </a:br>
            <a:r>
              <a:rPr lang="en-CA" sz="2800" b="0" dirty="0">
                <a:solidFill>
                  <a:schemeClr val="tx2">
                    <a:lumMod val="75000"/>
                  </a:schemeClr>
                </a:solidFill>
              </a:rPr>
              <a:t>Arrest/Apprehension and Detention</a:t>
            </a:r>
            <a:endParaRPr lang="en-US" b="0" dirty="0"/>
          </a:p>
        </p:txBody>
      </p:sp>
      <p:sp>
        <p:nvSpPr>
          <p:cNvPr id="3" name="Slide Number Placeholder 2">
            <a:extLst>
              <a:ext uri="{FF2B5EF4-FFF2-40B4-BE49-F238E27FC236}">
                <a16:creationId xmlns:a16="http://schemas.microsoft.com/office/drawing/2014/main" id="{7FD4E02E-6651-4250-9ACB-9F79387B7CFF}"/>
              </a:ext>
            </a:extLst>
          </p:cNvPr>
          <p:cNvSpPr>
            <a:spLocks noGrp="1"/>
          </p:cNvSpPr>
          <p:nvPr>
            <p:ph type="sldNum" sz="quarter" idx="12"/>
          </p:nvPr>
        </p:nvSpPr>
        <p:spPr/>
        <p:txBody>
          <a:bodyPr/>
          <a:lstStyle/>
          <a:p>
            <a:fld id="{97261161-F363-4909-B3BA-F2D719A844EB}" type="slidenum">
              <a:rPr lang="en-US" smtClean="0"/>
              <a:t>6</a:t>
            </a:fld>
            <a:endParaRPr lang="en-US" dirty="0"/>
          </a:p>
        </p:txBody>
      </p:sp>
      <p:pic>
        <p:nvPicPr>
          <p:cNvPr id="12" name="Content Placeholder 6" descr="A picture containing indoor&#10;&#10;Description automatically generated">
            <a:extLst>
              <a:ext uri="{FF2B5EF4-FFF2-40B4-BE49-F238E27FC236}">
                <a16:creationId xmlns:a16="http://schemas.microsoft.com/office/drawing/2014/main" id="{F36AD744-6B49-4877-B694-5BFA772BE7C4}"/>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7533" t="14672" r="11211" b="18310"/>
          <a:stretch/>
        </p:blipFill>
        <p:spPr>
          <a:xfrm>
            <a:off x="507993" y="1654342"/>
            <a:ext cx="8178807" cy="4497117"/>
          </a:xfrm>
          <a:prstGeom prst="rect">
            <a:avLst/>
          </a:prstGeom>
        </p:spPr>
      </p:pic>
      <p:sp>
        <p:nvSpPr>
          <p:cNvPr id="31" name="Hexagon 30">
            <a:extLst>
              <a:ext uri="{FF2B5EF4-FFF2-40B4-BE49-F238E27FC236}">
                <a16:creationId xmlns:a16="http://schemas.microsoft.com/office/drawing/2014/main" id="{60403F41-F445-FF49-9CDA-E46BE38B685E}"/>
              </a:ext>
            </a:extLst>
          </p:cNvPr>
          <p:cNvSpPr/>
          <p:nvPr/>
        </p:nvSpPr>
        <p:spPr>
          <a:xfrm>
            <a:off x="3736966" y="3056389"/>
            <a:ext cx="1669681" cy="1443192"/>
          </a:xfrm>
          <a:prstGeom prst="hexagon">
            <a:avLst>
              <a:gd name="adj" fmla="val 28570"/>
              <a:gd name="vf" fmla="val 115470"/>
            </a:avLst>
          </a:prstGeom>
          <a:solidFill>
            <a:srgbClr val="8EB4E3">
              <a:alpha val="90872"/>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Hexagon 4">
            <a:extLst>
              <a:ext uri="{FF2B5EF4-FFF2-40B4-BE49-F238E27FC236}">
                <a16:creationId xmlns:a16="http://schemas.microsoft.com/office/drawing/2014/main" id="{B79A5804-2143-024C-B427-430CA81C3706}"/>
              </a:ext>
            </a:extLst>
          </p:cNvPr>
          <p:cNvSpPr txBox="1"/>
          <p:nvPr/>
        </p:nvSpPr>
        <p:spPr>
          <a:xfrm>
            <a:off x="4013655" y="3295547"/>
            <a:ext cx="1116302" cy="9648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CA" sz="1200" b="1" kern="1200" dirty="0">
                <a:solidFill>
                  <a:schemeClr val="tx1"/>
                </a:solidFill>
                <a:latin typeface="Century Gothic" panose="020B0502020202020204" pitchFamily="34" charset="0"/>
              </a:rPr>
              <a:t>Fundamental Human Rights relevant to arrest and detention</a:t>
            </a:r>
          </a:p>
        </p:txBody>
      </p:sp>
      <p:sp>
        <p:nvSpPr>
          <p:cNvPr id="7" name="Hexagon 6">
            <a:extLst>
              <a:ext uri="{FF2B5EF4-FFF2-40B4-BE49-F238E27FC236}">
                <a16:creationId xmlns:a16="http://schemas.microsoft.com/office/drawing/2014/main" id="{9251EEC9-657F-3F45-8584-BE3D4823D5A3}"/>
              </a:ext>
            </a:extLst>
          </p:cNvPr>
          <p:cNvSpPr/>
          <p:nvPr/>
        </p:nvSpPr>
        <p:spPr>
          <a:xfrm>
            <a:off x="4782507" y="2365919"/>
            <a:ext cx="629966" cy="542366"/>
          </a:xfrm>
          <a:prstGeom prst="hexagon">
            <a:avLst>
              <a:gd name="adj" fmla="val 28900"/>
              <a:gd name="vf" fmla="val 115470"/>
            </a:avLst>
          </a:prstGeom>
          <a:solidFill>
            <a:srgbClr val="8D9C36">
              <a:alpha val="52332"/>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9" name="Hexagon 28">
            <a:extLst>
              <a:ext uri="{FF2B5EF4-FFF2-40B4-BE49-F238E27FC236}">
                <a16:creationId xmlns:a16="http://schemas.microsoft.com/office/drawing/2014/main" id="{C9BD6FC0-E9EE-754D-B258-EC51CCB0346F}"/>
              </a:ext>
            </a:extLst>
          </p:cNvPr>
          <p:cNvSpPr/>
          <p:nvPr/>
        </p:nvSpPr>
        <p:spPr>
          <a:xfrm>
            <a:off x="3887853" y="1770925"/>
            <a:ext cx="1368292" cy="1182791"/>
          </a:xfrm>
          <a:prstGeom prst="hexagon">
            <a:avLst>
              <a:gd name="adj" fmla="val 28570"/>
              <a:gd name="vf" fmla="val 115470"/>
            </a:avLst>
          </a:prstGeom>
          <a:solidFill>
            <a:schemeClr val="accent1">
              <a:hueOff val="0"/>
              <a:satOff val="0"/>
              <a:lumOff val="0"/>
              <a:alpha val="92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Hexagon 7">
            <a:extLst>
              <a:ext uri="{FF2B5EF4-FFF2-40B4-BE49-F238E27FC236}">
                <a16:creationId xmlns:a16="http://schemas.microsoft.com/office/drawing/2014/main" id="{30FF4D95-8952-944B-B8FF-FD6D31B76D88}"/>
              </a:ext>
            </a:extLst>
          </p:cNvPr>
          <p:cNvSpPr txBox="1"/>
          <p:nvPr/>
        </p:nvSpPr>
        <p:spPr>
          <a:xfrm>
            <a:off x="4114608" y="1966939"/>
            <a:ext cx="914782" cy="7907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CA" sz="1200" b="1" kern="1200" dirty="0">
                <a:latin typeface="Century Gothic" panose="020B0502020202020204" pitchFamily="34" charset="0"/>
              </a:rPr>
              <a:t>Respect for human dignity</a:t>
            </a:r>
          </a:p>
        </p:txBody>
      </p:sp>
      <p:sp>
        <p:nvSpPr>
          <p:cNvPr id="9" name="Hexagon 8">
            <a:extLst>
              <a:ext uri="{FF2B5EF4-FFF2-40B4-BE49-F238E27FC236}">
                <a16:creationId xmlns:a16="http://schemas.microsoft.com/office/drawing/2014/main" id="{A85D0433-C0BC-4D44-BE4B-736923954145}"/>
              </a:ext>
            </a:extLst>
          </p:cNvPr>
          <p:cNvSpPr/>
          <p:nvPr/>
        </p:nvSpPr>
        <p:spPr>
          <a:xfrm>
            <a:off x="5517726" y="3379856"/>
            <a:ext cx="629966" cy="542366"/>
          </a:xfrm>
          <a:prstGeom prst="hexagon">
            <a:avLst>
              <a:gd name="adj" fmla="val 28900"/>
              <a:gd name="vf" fmla="val 115470"/>
            </a:avLst>
          </a:prstGeom>
          <a:solidFill>
            <a:srgbClr val="8D9C36">
              <a:alpha val="52332"/>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7" name="Hexagon 26">
            <a:extLst>
              <a:ext uri="{FF2B5EF4-FFF2-40B4-BE49-F238E27FC236}">
                <a16:creationId xmlns:a16="http://schemas.microsoft.com/office/drawing/2014/main" id="{FB95103B-D0DA-0A47-BAD0-84B24E7F9111}"/>
              </a:ext>
            </a:extLst>
          </p:cNvPr>
          <p:cNvSpPr/>
          <p:nvPr/>
        </p:nvSpPr>
        <p:spPr>
          <a:xfrm>
            <a:off x="5145650" y="2471300"/>
            <a:ext cx="1368292" cy="1182791"/>
          </a:xfrm>
          <a:prstGeom prst="hexagon">
            <a:avLst>
              <a:gd name="adj" fmla="val 28570"/>
              <a:gd name="vf" fmla="val 115470"/>
            </a:avLst>
          </a:prstGeom>
          <a:solidFill>
            <a:schemeClr val="accent1">
              <a:hueOff val="0"/>
              <a:satOff val="0"/>
              <a:lumOff val="0"/>
              <a:alpha val="92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Hexagon 10">
            <a:extLst>
              <a:ext uri="{FF2B5EF4-FFF2-40B4-BE49-F238E27FC236}">
                <a16:creationId xmlns:a16="http://schemas.microsoft.com/office/drawing/2014/main" id="{95C84C62-AB6E-ED4E-912D-72484EBF4EB5}"/>
              </a:ext>
            </a:extLst>
          </p:cNvPr>
          <p:cNvSpPr txBox="1"/>
          <p:nvPr/>
        </p:nvSpPr>
        <p:spPr>
          <a:xfrm>
            <a:off x="5372405" y="2667314"/>
            <a:ext cx="914782" cy="7907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CA" sz="1200" b="1" kern="1200" dirty="0">
                <a:latin typeface="Century Gothic" panose="020B0502020202020204" pitchFamily="34" charset="0"/>
              </a:rPr>
              <a:t>Necessity</a:t>
            </a:r>
          </a:p>
        </p:txBody>
      </p:sp>
      <p:sp>
        <p:nvSpPr>
          <p:cNvPr id="11" name="Hexagon 10">
            <a:extLst>
              <a:ext uri="{FF2B5EF4-FFF2-40B4-BE49-F238E27FC236}">
                <a16:creationId xmlns:a16="http://schemas.microsoft.com/office/drawing/2014/main" id="{7B7D153E-A018-594A-9427-25CCC858F73C}"/>
              </a:ext>
            </a:extLst>
          </p:cNvPr>
          <p:cNvSpPr/>
          <p:nvPr/>
        </p:nvSpPr>
        <p:spPr>
          <a:xfrm>
            <a:off x="5006995" y="4524401"/>
            <a:ext cx="629966" cy="542366"/>
          </a:xfrm>
          <a:prstGeom prst="hexagon">
            <a:avLst>
              <a:gd name="adj" fmla="val 28900"/>
              <a:gd name="vf" fmla="val 115470"/>
            </a:avLst>
          </a:prstGeom>
          <a:solidFill>
            <a:srgbClr val="8D9C36">
              <a:alpha val="52332"/>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5" name="Hexagon 24">
            <a:extLst>
              <a:ext uri="{FF2B5EF4-FFF2-40B4-BE49-F238E27FC236}">
                <a16:creationId xmlns:a16="http://schemas.microsoft.com/office/drawing/2014/main" id="{4A0070D6-6B5E-FE42-B315-BBE6DC83BCBD}"/>
              </a:ext>
            </a:extLst>
          </p:cNvPr>
          <p:cNvSpPr/>
          <p:nvPr/>
        </p:nvSpPr>
        <p:spPr>
          <a:xfrm>
            <a:off x="5145650" y="3901473"/>
            <a:ext cx="1368292" cy="1182791"/>
          </a:xfrm>
          <a:prstGeom prst="hexagon">
            <a:avLst>
              <a:gd name="adj" fmla="val 28570"/>
              <a:gd name="vf" fmla="val 115470"/>
            </a:avLst>
          </a:prstGeom>
          <a:solidFill>
            <a:schemeClr val="accent1">
              <a:hueOff val="0"/>
              <a:satOff val="0"/>
              <a:lumOff val="0"/>
              <a:alpha val="92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Hexagon 13">
            <a:extLst>
              <a:ext uri="{FF2B5EF4-FFF2-40B4-BE49-F238E27FC236}">
                <a16:creationId xmlns:a16="http://schemas.microsoft.com/office/drawing/2014/main" id="{08B3363B-93CF-AE4D-84CF-98B8A44119AF}"/>
              </a:ext>
            </a:extLst>
          </p:cNvPr>
          <p:cNvSpPr txBox="1"/>
          <p:nvPr/>
        </p:nvSpPr>
        <p:spPr>
          <a:xfrm>
            <a:off x="5372405" y="4097487"/>
            <a:ext cx="914782" cy="7907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CA" sz="1200" b="1" kern="1200" dirty="0">
                <a:latin typeface="Century Gothic" panose="020B0502020202020204" pitchFamily="34" charset="0"/>
              </a:rPr>
              <a:t>Proportion-</a:t>
            </a:r>
            <a:r>
              <a:rPr lang="en-CA" sz="1200" b="1" kern="1200" dirty="0" err="1">
                <a:latin typeface="Century Gothic" panose="020B0502020202020204" pitchFamily="34" charset="0"/>
              </a:rPr>
              <a:t>ality</a:t>
            </a:r>
            <a:endParaRPr lang="en-CA" sz="1200" b="1" kern="1200" dirty="0">
              <a:latin typeface="Century Gothic" panose="020B0502020202020204" pitchFamily="34" charset="0"/>
            </a:endParaRPr>
          </a:p>
        </p:txBody>
      </p:sp>
      <p:sp>
        <p:nvSpPr>
          <p:cNvPr id="14" name="Hexagon 13">
            <a:extLst>
              <a:ext uri="{FF2B5EF4-FFF2-40B4-BE49-F238E27FC236}">
                <a16:creationId xmlns:a16="http://schemas.microsoft.com/office/drawing/2014/main" id="{39248803-32A3-F545-84C7-7AD5516374C4}"/>
              </a:ext>
            </a:extLst>
          </p:cNvPr>
          <p:cNvSpPr/>
          <p:nvPr/>
        </p:nvSpPr>
        <p:spPr>
          <a:xfrm>
            <a:off x="3740072" y="4643209"/>
            <a:ext cx="629966" cy="542366"/>
          </a:xfrm>
          <a:prstGeom prst="hexagon">
            <a:avLst>
              <a:gd name="adj" fmla="val 28900"/>
              <a:gd name="vf" fmla="val 115470"/>
            </a:avLst>
          </a:prstGeom>
          <a:solidFill>
            <a:srgbClr val="8D9C36">
              <a:alpha val="52332"/>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3" name="Hexagon 22">
            <a:extLst>
              <a:ext uri="{FF2B5EF4-FFF2-40B4-BE49-F238E27FC236}">
                <a16:creationId xmlns:a16="http://schemas.microsoft.com/office/drawing/2014/main" id="{89E8BC20-674A-FA40-998B-4C3226D5A59C}"/>
              </a:ext>
            </a:extLst>
          </p:cNvPr>
          <p:cNvSpPr/>
          <p:nvPr/>
        </p:nvSpPr>
        <p:spPr>
          <a:xfrm>
            <a:off x="3890768" y="4629782"/>
            <a:ext cx="1368292" cy="1182791"/>
          </a:xfrm>
          <a:prstGeom prst="hexagon">
            <a:avLst>
              <a:gd name="adj" fmla="val 28570"/>
              <a:gd name="vf" fmla="val 115470"/>
            </a:avLst>
          </a:prstGeom>
          <a:solidFill>
            <a:schemeClr val="accent1">
              <a:hueOff val="0"/>
              <a:satOff val="0"/>
              <a:lumOff val="0"/>
              <a:alpha val="92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Hexagon 16">
            <a:extLst>
              <a:ext uri="{FF2B5EF4-FFF2-40B4-BE49-F238E27FC236}">
                <a16:creationId xmlns:a16="http://schemas.microsoft.com/office/drawing/2014/main" id="{732FB312-6C13-6548-A4C0-2EEBDC6B8E81}"/>
              </a:ext>
            </a:extLst>
          </p:cNvPr>
          <p:cNvSpPr txBox="1"/>
          <p:nvPr/>
        </p:nvSpPr>
        <p:spPr>
          <a:xfrm>
            <a:off x="3998352" y="4825796"/>
            <a:ext cx="1147298" cy="7907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CA" sz="1200" b="1" kern="1200" dirty="0">
                <a:latin typeface="Century Gothic" panose="020B0502020202020204" pitchFamily="34" charset="0"/>
              </a:rPr>
              <a:t>Accountability</a:t>
            </a:r>
          </a:p>
        </p:txBody>
      </p:sp>
      <p:sp>
        <p:nvSpPr>
          <p:cNvPr id="16" name="Hexagon 15">
            <a:extLst>
              <a:ext uri="{FF2B5EF4-FFF2-40B4-BE49-F238E27FC236}">
                <a16:creationId xmlns:a16="http://schemas.microsoft.com/office/drawing/2014/main" id="{8E85CC00-C3DD-614D-92BA-048206C25A89}"/>
              </a:ext>
            </a:extLst>
          </p:cNvPr>
          <p:cNvSpPr/>
          <p:nvPr/>
        </p:nvSpPr>
        <p:spPr>
          <a:xfrm>
            <a:off x="2992814" y="3629678"/>
            <a:ext cx="629966" cy="542366"/>
          </a:xfrm>
          <a:prstGeom prst="hexagon">
            <a:avLst>
              <a:gd name="adj" fmla="val 28900"/>
              <a:gd name="vf" fmla="val 115470"/>
            </a:avLst>
          </a:prstGeom>
          <a:solidFill>
            <a:srgbClr val="8D9C36">
              <a:alpha val="52332"/>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1" name="Hexagon 20">
            <a:extLst>
              <a:ext uri="{FF2B5EF4-FFF2-40B4-BE49-F238E27FC236}">
                <a16:creationId xmlns:a16="http://schemas.microsoft.com/office/drawing/2014/main" id="{8CEAF359-721B-A440-AB7F-112F3D4E92D6}"/>
              </a:ext>
            </a:extLst>
          </p:cNvPr>
          <p:cNvSpPr/>
          <p:nvPr/>
        </p:nvSpPr>
        <p:spPr>
          <a:xfrm>
            <a:off x="2630059" y="3902286"/>
            <a:ext cx="1368292" cy="1182791"/>
          </a:xfrm>
          <a:prstGeom prst="hexagon">
            <a:avLst>
              <a:gd name="adj" fmla="val 28570"/>
              <a:gd name="vf" fmla="val 115470"/>
            </a:avLst>
          </a:prstGeom>
          <a:solidFill>
            <a:schemeClr val="accent1">
              <a:hueOff val="0"/>
              <a:satOff val="0"/>
              <a:lumOff val="0"/>
              <a:alpha val="92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Hexagon 19">
            <a:extLst>
              <a:ext uri="{FF2B5EF4-FFF2-40B4-BE49-F238E27FC236}">
                <a16:creationId xmlns:a16="http://schemas.microsoft.com/office/drawing/2014/main" id="{BD2FD83F-D108-7149-8576-9407D81A54D5}"/>
              </a:ext>
            </a:extLst>
          </p:cNvPr>
          <p:cNvSpPr txBox="1"/>
          <p:nvPr/>
        </p:nvSpPr>
        <p:spPr>
          <a:xfrm>
            <a:off x="2856814" y="4098300"/>
            <a:ext cx="914782" cy="7907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CA" sz="1200" b="1" kern="1200" dirty="0">
                <a:latin typeface="Century Gothic" panose="020B0502020202020204" pitchFamily="34" charset="0"/>
              </a:rPr>
              <a:t>Non-</a:t>
            </a:r>
            <a:r>
              <a:rPr lang="en-CA" sz="1200" b="1" kern="1200" dirty="0" err="1">
                <a:latin typeface="Century Gothic" panose="020B0502020202020204" pitchFamily="34" charset="0"/>
              </a:rPr>
              <a:t>discrimin</a:t>
            </a:r>
            <a:r>
              <a:rPr lang="en-CA" sz="1200" b="1" kern="1200" dirty="0">
                <a:latin typeface="Century Gothic" panose="020B0502020202020204" pitchFamily="34" charset="0"/>
              </a:rPr>
              <a:t>-</a:t>
            </a:r>
            <a:r>
              <a:rPr lang="en-CA" sz="1200" b="1" kern="1200" dirty="0" err="1">
                <a:latin typeface="Century Gothic" panose="020B0502020202020204" pitchFamily="34" charset="0"/>
              </a:rPr>
              <a:t>ation</a:t>
            </a:r>
            <a:endParaRPr lang="en-CA" sz="1200" b="1" kern="1200" dirty="0">
              <a:latin typeface="Century Gothic" panose="020B0502020202020204" pitchFamily="34" charset="0"/>
            </a:endParaRPr>
          </a:p>
        </p:txBody>
      </p:sp>
      <p:sp>
        <p:nvSpPr>
          <p:cNvPr id="19" name="Hexagon 18">
            <a:extLst>
              <a:ext uri="{FF2B5EF4-FFF2-40B4-BE49-F238E27FC236}">
                <a16:creationId xmlns:a16="http://schemas.microsoft.com/office/drawing/2014/main" id="{5488F997-AFE4-F046-A8A4-5096B2963480}"/>
              </a:ext>
            </a:extLst>
          </p:cNvPr>
          <p:cNvSpPr/>
          <p:nvPr/>
        </p:nvSpPr>
        <p:spPr>
          <a:xfrm>
            <a:off x="2630059" y="2469672"/>
            <a:ext cx="1368292" cy="1182791"/>
          </a:xfrm>
          <a:prstGeom prst="hexagon">
            <a:avLst>
              <a:gd name="adj" fmla="val 28570"/>
              <a:gd name="vf" fmla="val 115470"/>
            </a:avLst>
          </a:prstGeom>
          <a:solidFill>
            <a:schemeClr val="accent1">
              <a:hueOff val="0"/>
              <a:satOff val="0"/>
              <a:lumOff val="0"/>
              <a:alpha val="92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Hexagon 21">
            <a:extLst>
              <a:ext uri="{FF2B5EF4-FFF2-40B4-BE49-F238E27FC236}">
                <a16:creationId xmlns:a16="http://schemas.microsoft.com/office/drawing/2014/main" id="{DBE2A3F5-A298-E24C-B393-2B2F49E0FD03}"/>
              </a:ext>
            </a:extLst>
          </p:cNvPr>
          <p:cNvSpPr txBox="1"/>
          <p:nvPr/>
        </p:nvSpPr>
        <p:spPr>
          <a:xfrm>
            <a:off x="2856814" y="2665686"/>
            <a:ext cx="914782" cy="7907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CA" sz="1200" b="1" kern="1200" dirty="0">
                <a:latin typeface="Century Gothic" panose="020B0502020202020204" pitchFamily="34" charset="0"/>
              </a:rPr>
              <a:t>Legality &amp; </a:t>
            </a:r>
          </a:p>
          <a:p>
            <a:pPr marL="0" lvl="0" indent="0" algn="ctr" defTabSz="444500">
              <a:lnSpc>
                <a:spcPct val="90000"/>
              </a:lnSpc>
              <a:spcBef>
                <a:spcPct val="0"/>
              </a:spcBef>
              <a:spcAft>
                <a:spcPct val="35000"/>
              </a:spcAft>
              <a:buNone/>
            </a:pPr>
            <a:r>
              <a:rPr lang="en-CA" sz="1200" b="1" kern="1200" dirty="0">
                <a:latin typeface="Century Gothic" panose="020B0502020202020204" pitchFamily="34" charset="0"/>
              </a:rPr>
              <a:t>Due Process</a:t>
            </a:r>
          </a:p>
        </p:txBody>
      </p:sp>
    </p:spTree>
    <p:extLst>
      <p:ext uri="{BB962C8B-B14F-4D97-AF65-F5344CB8AC3E}">
        <p14:creationId xmlns:p14="http://schemas.microsoft.com/office/powerpoint/2010/main" val="91594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F8E82-01DC-4677-8D17-E49A4A587525}"/>
              </a:ext>
            </a:extLst>
          </p:cNvPr>
          <p:cNvSpPr>
            <a:spLocks noGrp="1"/>
          </p:cNvSpPr>
          <p:nvPr>
            <p:ph type="title"/>
          </p:nvPr>
        </p:nvSpPr>
        <p:spPr/>
        <p:txBody>
          <a:bodyPr/>
          <a:lstStyle/>
          <a:p>
            <a:r>
              <a:rPr lang="en-GB" dirty="0"/>
              <a:t>Scenario 1</a:t>
            </a:r>
          </a:p>
        </p:txBody>
      </p:sp>
      <p:sp>
        <p:nvSpPr>
          <p:cNvPr id="3" name="Slide Number Placeholder 2">
            <a:extLst>
              <a:ext uri="{FF2B5EF4-FFF2-40B4-BE49-F238E27FC236}">
                <a16:creationId xmlns:a16="http://schemas.microsoft.com/office/drawing/2014/main" id="{33E00319-EDA0-4DA2-9D96-D21C416584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261161-F363-4909-B3BA-F2D719A844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6C98CD24-8AE2-4A81-8737-7A36DAED3960}"/>
              </a:ext>
            </a:extLst>
          </p:cNvPr>
          <p:cNvSpPr>
            <a:spLocks noGrp="1"/>
          </p:cNvSpPr>
          <p:nvPr>
            <p:ph sz="quarter" idx="13"/>
          </p:nvPr>
        </p:nvSpPr>
        <p:spPr>
          <a:xfrm>
            <a:off x="553244" y="1873048"/>
            <a:ext cx="8037513" cy="3962400"/>
          </a:xfrm>
        </p:spPr>
        <p:txBody>
          <a:bodyPr/>
          <a:lstStyle/>
          <a:p>
            <a:pPr marL="0" indent="0" algn="just">
              <a:buNone/>
            </a:pPr>
            <a:r>
              <a:rPr lang="en-GB" sz="2000" dirty="0"/>
              <a:t>Late on a Friday evening the CNP station in Akkabar receives a report of a brawl in the red-light district. As CNP police officers arrive on the scene they encounter two groups fighting each other in front of a bar. CNP officers witness that both groups attack each other physically, some of them with their bare hands, others with chairs and other items that they picked up from the bar. The crowd quickly disperses as they recognize the CNP’s arrival. CNP officers manage to arrest two men and a woman who took part in the brawl. All three suffered minor injuries, bruises and small cuts.</a:t>
            </a:r>
          </a:p>
          <a:p>
            <a:pPr marL="0" indent="0">
              <a:buNone/>
            </a:pPr>
            <a:endParaRPr lang="en-GB" sz="2000" dirty="0"/>
          </a:p>
        </p:txBody>
      </p:sp>
      <p:sp>
        <p:nvSpPr>
          <p:cNvPr id="6" name="Rectangle 5">
            <a:extLst>
              <a:ext uri="{FF2B5EF4-FFF2-40B4-BE49-F238E27FC236}">
                <a16:creationId xmlns:a16="http://schemas.microsoft.com/office/drawing/2014/main" id="{ACE7C38A-DC6D-4442-BF26-1C73B60A2A5B}"/>
              </a:ext>
            </a:extLst>
          </p:cNvPr>
          <p:cNvSpPr/>
          <p:nvPr/>
        </p:nvSpPr>
        <p:spPr>
          <a:xfrm>
            <a:off x="553243" y="5263116"/>
            <a:ext cx="8229249" cy="9604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1800" b="1" dirty="0">
                <a:solidFill>
                  <a:srgbClr val="003399"/>
                </a:solidFill>
                <a:latin typeface="Century Gothic" panose="020B0502020202020204" pitchFamily="34" charset="0"/>
              </a:rPr>
              <a:t>Question 1</a:t>
            </a:r>
            <a:endParaRPr lang="en-GB" sz="1800" dirty="0">
              <a:solidFill>
                <a:srgbClr val="003399"/>
              </a:solidFill>
              <a:latin typeface="Century Gothic" panose="020B0502020202020204" pitchFamily="34" charset="0"/>
            </a:endParaRPr>
          </a:p>
          <a:p>
            <a:pPr marL="0" indent="0" algn="ctr">
              <a:buNone/>
            </a:pPr>
            <a:r>
              <a:rPr lang="en-GB" sz="1800" i="1" dirty="0">
                <a:solidFill>
                  <a:srgbClr val="003399"/>
                </a:solidFill>
                <a:latin typeface="Century Gothic" panose="020B0502020202020204" pitchFamily="34" charset="0"/>
              </a:rPr>
              <a:t>What steps must CNP take as they conduct the arrest?</a:t>
            </a:r>
          </a:p>
          <a:p>
            <a:pPr marL="0" indent="0" algn="ctr">
              <a:buNone/>
            </a:pPr>
            <a:endParaRPr lang="en-GB" sz="1800" i="1" dirty="0">
              <a:solidFill>
                <a:srgbClr val="003399"/>
              </a:solidFill>
            </a:endParaRPr>
          </a:p>
        </p:txBody>
      </p:sp>
    </p:spTree>
    <p:extLst>
      <p:ext uri="{BB962C8B-B14F-4D97-AF65-F5344CB8AC3E}">
        <p14:creationId xmlns:p14="http://schemas.microsoft.com/office/powerpoint/2010/main" val="4274987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6980182-A9F7-5146-8504-579B5CA15811}"/>
              </a:ext>
            </a:extLst>
          </p:cNvPr>
          <p:cNvPicPr>
            <a:picLocks noChangeAspect="1"/>
          </p:cNvPicPr>
          <p:nvPr/>
        </p:nvPicPr>
        <p:blipFill>
          <a:blip r:embed="rId3">
            <a:extLst>
              <a:ext uri="{28A0092B-C50C-407E-A947-70E740481C1C}">
                <a14:useLocalDpi xmlns:a14="http://schemas.microsoft.com/office/drawing/2010/main" val="0"/>
              </a:ext>
            </a:extLst>
          </a:blip>
          <a:srcRect t="8501" b="8501"/>
          <a:stretch/>
        </p:blipFill>
        <p:spPr>
          <a:xfrm>
            <a:off x="520557" y="1606624"/>
            <a:ext cx="8055621" cy="4458509"/>
          </a:xfrm>
          <a:prstGeom prst="rect">
            <a:avLst/>
          </a:prstGeom>
        </p:spPr>
      </p:pic>
      <p:sp>
        <p:nvSpPr>
          <p:cNvPr id="2" name="Title 1">
            <a:extLst>
              <a:ext uri="{FF2B5EF4-FFF2-40B4-BE49-F238E27FC236}">
                <a16:creationId xmlns:a16="http://schemas.microsoft.com/office/drawing/2014/main" id="{6EA1ECB4-1E0E-4D1F-9554-9BBA5051C819}"/>
              </a:ext>
            </a:extLst>
          </p:cNvPr>
          <p:cNvSpPr>
            <a:spLocks noGrp="1"/>
          </p:cNvSpPr>
          <p:nvPr>
            <p:ph type="title"/>
          </p:nvPr>
        </p:nvSpPr>
        <p:spPr>
          <a:xfrm>
            <a:off x="457200" y="457200"/>
            <a:ext cx="7345680" cy="960437"/>
          </a:xfrm>
        </p:spPr>
        <p:txBody>
          <a:bodyPr/>
          <a:lstStyle/>
          <a:p>
            <a:r>
              <a:rPr lang="en-US" sz="2800" dirty="0"/>
              <a:t>Due Process Standards: Host-State Arrests</a:t>
            </a:r>
            <a:br>
              <a:rPr lang="en-US" sz="2800" dirty="0"/>
            </a:br>
            <a:r>
              <a:rPr lang="en-US" sz="2400" b="0" dirty="0"/>
              <a:t>(including with UNPOL support)</a:t>
            </a:r>
            <a:endParaRPr lang="en-US" sz="2800" b="0" dirty="0"/>
          </a:p>
        </p:txBody>
      </p:sp>
      <p:sp>
        <p:nvSpPr>
          <p:cNvPr id="3" name="Slide Number Placeholder 2">
            <a:extLst>
              <a:ext uri="{FF2B5EF4-FFF2-40B4-BE49-F238E27FC236}">
                <a16:creationId xmlns:a16="http://schemas.microsoft.com/office/drawing/2014/main" id="{3CA5C5DB-E3C7-4367-B658-D1F2B6C1CFCA}"/>
              </a:ext>
            </a:extLst>
          </p:cNvPr>
          <p:cNvSpPr>
            <a:spLocks noGrp="1"/>
          </p:cNvSpPr>
          <p:nvPr>
            <p:ph type="sldNum" sz="quarter" idx="12"/>
          </p:nvPr>
        </p:nvSpPr>
        <p:spPr/>
        <p:txBody>
          <a:bodyPr/>
          <a:lstStyle/>
          <a:p>
            <a:fld id="{97261161-F363-4909-B3BA-F2D719A844EB}" type="slidenum">
              <a:rPr lang="en-US" smtClean="0"/>
              <a:t>8</a:t>
            </a:fld>
            <a:endParaRPr lang="en-US"/>
          </a:p>
        </p:txBody>
      </p:sp>
      <p:sp>
        <p:nvSpPr>
          <p:cNvPr id="6" name="Arrow: Right 5">
            <a:extLst>
              <a:ext uri="{FF2B5EF4-FFF2-40B4-BE49-F238E27FC236}">
                <a16:creationId xmlns:a16="http://schemas.microsoft.com/office/drawing/2014/main" id="{BFB1D4D6-E039-49FF-BDC8-91413686B09F}"/>
              </a:ext>
            </a:extLst>
          </p:cNvPr>
          <p:cNvSpPr/>
          <p:nvPr/>
        </p:nvSpPr>
        <p:spPr>
          <a:xfrm>
            <a:off x="499419" y="4570422"/>
            <a:ext cx="8704466" cy="1494711"/>
          </a:xfrm>
          <a:prstGeom prst="rightArrow">
            <a:avLst>
              <a:gd name="adj1" fmla="val 100000"/>
              <a:gd name="adj2" fmla="val 39752"/>
            </a:avLst>
          </a:prstGeom>
          <a:solidFill>
            <a:srgbClr val="5B92E5">
              <a:alpha val="83000"/>
            </a:srgb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1" name="Rectangle: Rounded Corners 5">
            <a:extLst>
              <a:ext uri="{FF2B5EF4-FFF2-40B4-BE49-F238E27FC236}">
                <a16:creationId xmlns:a16="http://schemas.microsoft.com/office/drawing/2014/main" id="{11872BBD-518C-F54D-B7F7-D506DFD9674D}"/>
              </a:ext>
            </a:extLst>
          </p:cNvPr>
          <p:cNvSpPr txBox="1"/>
          <p:nvPr/>
        </p:nvSpPr>
        <p:spPr>
          <a:xfrm>
            <a:off x="797766" y="5104435"/>
            <a:ext cx="1586983" cy="9606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marL="0" lvl="0" indent="0" algn="ctr" defTabSz="889000" rtl="0">
              <a:lnSpc>
                <a:spcPct val="90000"/>
              </a:lnSpc>
              <a:spcBef>
                <a:spcPct val="0"/>
              </a:spcBef>
              <a:spcAft>
                <a:spcPct val="35000"/>
              </a:spcAft>
              <a:buNone/>
            </a:pPr>
            <a:r>
              <a:rPr lang="en-GB" sz="1600" b="1" kern="1200" dirty="0">
                <a:solidFill>
                  <a:schemeClr val="bg1"/>
                </a:solidFill>
                <a:latin typeface="Century Gothic" panose="020B0502020202020204" pitchFamily="34" charset="0"/>
              </a:rPr>
              <a:t>Inform person of reasons for arrest</a:t>
            </a:r>
            <a:endParaRPr lang="en-US" sz="1600" b="1" kern="1200" dirty="0">
              <a:solidFill>
                <a:schemeClr val="bg1"/>
              </a:solidFill>
              <a:latin typeface="Century Gothic" panose="020B0502020202020204" pitchFamily="34" charset="0"/>
            </a:endParaRPr>
          </a:p>
        </p:txBody>
      </p:sp>
      <p:sp>
        <p:nvSpPr>
          <p:cNvPr id="22" name="Rectangle: Rounded Corners 7">
            <a:extLst>
              <a:ext uri="{FF2B5EF4-FFF2-40B4-BE49-F238E27FC236}">
                <a16:creationId xmlns:a16="http://schemas.microsoft.com/office/drawing/2014/main" id="{C5E768A6-819F-4E4E-B390-A4CDD1DAB251}"/>
              </a:ext>
            </a:extLst>
          </p:cNvPr>
          <p:cNvSpPr txBox="1"/>
          <p:nvPr/>
        </p:nvSpPr>
        <p:spPr>
          <a:xfrm>
            <a:off x="2661958" y="5104435"/>
            <a:ext cx="1814718" cy="9606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1600" b="1" kern="1200" dirty="0">
                <a:solidFill>
                  <a:schemeClr val="bg1"/>
                </a:solidFill>
                <a:latin typeface="Century Gothic" panose="020B0502020202020204" pitchFamily="34" charset="0"/>
              </a:rPr>
              <a:t>Inform person promptly of their rights</a:t>
            </a:r>
          </a:p>
        </p:txBody>
      </p:sp>
      <p:sp>
        <p:nvSpPr>
          <p:cNvPr id="23" name="Rectangle: Rounded Corners 9">
            <a:extLst>
              <a:ext uri="{FF2B5EF4-FFF2-40B4-BE49-F238E27FC236}">
                <a16:creationId xmlns:a16="http://schemas.microsoft.com/office/drawing/2014/main" id="{B288066C-10D5-4942-9D9F-AB2ED7701903}"/>
              </a:ext>
            </a:extLst>
          </p:cNvPr>
          <p:cNvSpPr txBox="1"/>
          <p:nvPr/>
        </p:nvSpPr>
        <p:spPr>
          <a:xfrm>
            <a:off x="4711709" y="5104435"/>
            <a:ext cx="1814718" cy="9606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CA" sz="1600" b="1" kern="1200" dirty="0">
                <a:solidFill>
                  <a:schemeClr val="bg1"/>
                </a:solidFill>
                <a:latin typeface="Century Gothic" panose="020B0502020202020204" pitchFamily="34" charset="0"/>
              </a:rPr>
              <a:t>Ensure </a:t>
            </a:r>
            <a:r>
              <a:rPr lang="en-CA" sz="1600" b="1" u="sng" kern="1200" dirty="0">
                <a:solidFill>
                  <a:schemeClr val="bg1"/>
                </a:solidFill>
                <a:latin typeface="Century Gothic" panose="020B0502020202020204" pitchFamily="34" charset="0"/>
              </a:rPr>
              <a:t>understanding</a:t>
            </a:r>
            <a:r>
              <a:rPr lang="en-CA" sz="1600" b="1" kern="1200" dirty="0">
                <a:solidFill>
                  <a:schemeClr val="bg1"/>
                </a:solidFill>
                <a:latin typeface="Century Gothic" panose="020B0502020202020204" pitchFamily="34" charset="0"/>
              </a:rPr>
              <a:t> </a:t>
            </a:r>
            <a:r>
              <a:rPr lang="en-CA" sz="1400" kern="1200" dirty="0">
                <a:solidFill>
                  <a:schemeClr val="bg1"/>
                </a:solidFill>
                <a:latin typeface="Century Gothic" panose="020B0502020202020204" pitchFamily="34" charset="0"/>
              </a:rPr>
              <a:t>(language/ interpreter)</a:t>
            </a:r>
            <a:endParaRPr lang="en-GB" sz="1600" kern="1200" dirty="0">
              <a:solidFill>
                <a:schemeClr val="bg1"/>
              </a:solidFill>
              <a:latin typeface="Century Gothic" panose="020B0502020202020204" pitchFamily="34" charset="0"/>
            </a:endParaRPr>
          </a:p>
        </p:txBody>
      </p:sp>
      <p:sp>
        <p:nvSpPr>
          <p:cNvPr id="24" name="Rectangle: Rounded Corners 11">
            <a:extLst>
              <a:ext uri="{FF2B5EF4-FFF2-40B4-BE49-F238E27FC236}">
                <a16:creationId xmlns:a16="http://schemas.microsoft.com/office/drawing/2014/main" id="{6E0D2703-F36C-6841-9615-69712065EEA2}"/>
              </a:ext>
            </a:extLst>
          </p:cNvPr>
          <p:cNvSpPr txBox="1"/>
          <p:nvPr/>
        </p:nvSpPr>
        <p:spPr>
          <a:xfrm>
            <a:off x="6761460" y="5104435"/>
            <a:ext cx="1814718" cy="9606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marL="0" lvl="0" indent="0" algn="ctr" defTabSz="889000" rtl="0">
              <a:lnSpc>
                <a:spcPct val="90000"/>
              </a:lnSpc>
              <a:spcBef>
                <a:spcPct val="0"/>
              </a:spcBef>
              <a:spcAft>
                <a:spcPct val="35000"/>
              </a:spcAft>
              <a:buNone/>
            </a:pPr>
            <a:r>
              <a:rPr lang="en-CA" sz="1600" b="1" kern="1200" dirty="0">
                <a:solidFill>
                  <a:schemeClr val="bg1"/>
                </a:solidFill>
                <a:latin typeface="Century Gothic" panose="020B0502020202020204" pitchFamily="34" charset="0"/>
              </a:rPr>
              <a:t>Keep detailed arrest and custody records</a:t>
            </a:r>
            <a:endParaRPr lang="en-US" sz="1600" b="1" kern="1200" dirty="0">
              <a:solidFill>
                <a:schemeClr val="bg1"/>
              </a:solidFill>
              <a:latin typeface="Century Gothic" panose="020B0502020202020204" pitchFamily="34" charset="0"/>
            </a:endParaRPr>
          </a:p>
        </p:txBody>
      </p:sp>
      <p:sp>
        <p:nvSpPr>
          <p:cNvPr id="4" name="TextBox 3">
            <a:extLst>
              <a:ext uri="{FF2B5EF4-FFF2-40B4-BE49-F238E27FC236}">
                <a16:creationId xmlns:a16="http://schemas.microsoft.com/office/drawing/2014/main" id="{6F866491-CB2E-1948-9A71-76EC121B1A92}"/>
              </a:ext>
            </a:extLst>
          </p:cNvPr>
          <p:cNvSpPr txBox="1"/>
          <p:nvPr/>
        </p:nvSpPr>
        <p:spPr>
          <a:xfrm>
            <a:off x="1086031" y="4607075"/>
            <a:ext cx="972274"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1</a:t>
            </a:r>
          </a:p>
        </p:txBody>
      </p:sp>
      <p:sp>
        <p:nvSpPr>
          <p:cNvPr id="25" name="TextBox 24">
            <a:extLst>
              <a:ext uri="{FF2B5EF4-FFF2-40B4-BE49-F238E27FC236}">
                <a16:creationId xmlns:a16="http://schemas.microsoft.com/office/drawing/2014/main" id="{DD2EDAE5-50F1-CD41-8B9D-7A617B9AB9AB}"/>
              </a:ext>
            </a:extLst>
          </p:cNvPr>
          <p:cNvSpPr txBox="1"/>
          <p:nvPr/>
        </p:nvSpPr>
        <p:spPr>
          <a:xfrm>
            <a:off x="3053727" y="4607075"/>
            <a:ext cx="972274"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2</a:t>
            </a:r>
          </a:p>
        </p:txBody>
      </p:sp>
      <p:sp>
        <p:nvSpPr>
          <p:cNvPr id="26" name="TextBox 25">
            <a:extLst>
              <a:ext uri="{FF2B5EF4-FFF2-40B4-BE49-F238E27FC236}">
                <a16:creationId xmlns:a16="http://schemas.microsoft.com/office/drawing/2014/main" id="{BC058D5F-479A-0B46-91F0-8A488244C718}"/>
              </a:ext>
            </a:extLst>
          </p:cNvPr>
          <p:cNvSpPr txBox="1"/>
          <p:nvPr/>
        </p:nvSpPr>
        <p:spPr>
          <a:xfrm>
            <a:off x="5114020" y="4607075"/>
            <a:ext cx="972274"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3</a:t>
            </a:r>
          </a:p>
        </p:txBody>
      </p:sp>
      <p:sp>
        <p:nvSpPr>
          <p:cNvPr id="27" name="TextBox 26">
            <a:extLst>
              <a:ext uri="{FF2B5EF4-FFF2-40B4-BE49-F238E27FC236}">
                <a16:creationId xmlns:a16="http://schemas.microsoft.com/office/drawing/2014/main" id="{342D167B-4E3F-A745-B2E8-3DDBA1A9C1A4}"/>
              </a:ext>
            </a:extLst>
          </p:cNvPr>
          <p:cNvSpPr txBox="1"/>
          <p:nvPr/>
        </p:nvSpPr>
        <p:spPr>
          <a:xfrm>
            <a:off x="7197463" y="4607075"/>
            <a:ext cx="972274"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4</a:t>
            </a:r>
          </a:p>
        </p:txBody>
      </p:sp>
      <p:cxnSp>
        <p:nvCxnSpPr>
          <p:cNvPr id="28" name="Straight Connector 27">
            <a:extLst>
              <a:ext uri="{FF2B5EF4-FFF2-40B4-BE49-F238E27FC236}">
                <a16:creationId xmlns:a16="http://schemas.microsoft.com/office/drawing/2014/main" id="{A27872A9-77DC-004D-98B7-CEE1E9268AC7}"/>
              </a:ext>
            </a:extLst>
          </p:cNvPr>
          <p:cNvCxnSpPr/>
          <p:nvPr/>
        </p:nvCxnSpPr>
        <p:spPr>
          <a:xfrm>
            <a:off x="937549" y="5118720"/>
            <a:ext cx="13658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6723F8-DDA2-D047-8370-19CEA5A08371}"/>
              </a:ext>
            </a:extLst>
          </p:cNvPr>
          <p:cNvCxnSpPr/>
          <p:nvPr/>
        </p:nvCxnSpPr>
        <p:spPr>
          <a:xfrm>
            <a:off x="2882096" y="5118720"/>
            <a:ext cx="13658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8CD2BFD-D131-CE4A-A4F8-D30EAA98D0A8}"/>
              </a:ext>
            </a:extLst>
          </p:cNvPr>
          <p:cNvCxnSpPr/>
          <p:nvPr/>
        </p:nvCxnSpPr>
        <p:spPr>
          <a:xfrm>
            <a:off x="4919240" y="5118720"/>
            <a:ext cx="13658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B19FB0B-575C-1646-9F09-BB8DF55877A9}"/>
              </a:ext>
            </a:extLst>
          </p:cNvPr>
          <p:cNvCxnSpPr/>
          <p:nvPr/>
        </p:nvCxnSpPr>
        <p:spPr>
          <a:xfrm>
            <a:off x="6967959" y="5118720"/>
            <a:ext cx="13658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937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2591365DD56D4D8750E674CD62EF32" ma:contentTypeVersion="15" ma:contentTypeDescription="Create a new document." ma:contentTypeScope="" ma:versionID="b705d44036b8c209ba60c04a3e72a81a">
  <xsd:schema xmlns:xsd="http://www.w3.org/2001/XMLSchema" xmlns:xs="http://www.w3.org/2001/XMLSchema" xmlns:p="http://schemas.microsoft.com/office/2006/metadata/properties" xmlns:ns2="ffaef953-2cda-4d9d-b070-85228d2d3b5f" xmlns:ns3="756f3f7a-cc20-4157-bc78-ddc9769d8db6" targetNamespace="http://schemas.microsoft.com/office/2006/metadata/properties" ma:root="true" ma:fieldsID="4834ab69a471149cc6084602625b200b" ns2:_="" ns3:_="">
    <xsd:import namespace="ffaef953-2cda-4d9d-b070-85228d2d3b5f"/>
    <xsd:import namespace="756f3f7a-cc20-4157-bc78-ddc9769d8db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x0023_"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_Flow_SignoffStatu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aef953-2cda-4d9d-b070-85228d2d3b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x0023_" ma:index="12" nillable="true" ma:displayName="#" ma:format="Dropdown" ma:internalName="_x0023_" ma:percentage="FALSE">
      <xsd:simpleType>
        <xsd:restriction base="dms:Number"/>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Flow_SignoffStatus" ma:index="21" nillable="true" ma:displayName="Sign-off status" ma:internalName="Sign_x002d_off_x0020_status">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56f3f7a-cc20-4157-bc78-ddc9769d8db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56f3f7a-cc20-4157-bc78-ddc9769d8db6">
      <UserInfo>
        <DisplayName>Yue Xin</DisplayName>
        <AccountId>34</AccountId>
        <AccountType/>
      </UserInfo>
      <UserInfo>
        <DisplayName>Jaime Cuenca</DisplayName>
        <AccountId>35</AccountId>
        <AccountType/>
      </UserInfo>
      <UserInfo>
        <DisplayName>Katharina Waczek</DisplayName>
        <AccountId>12</AccountId>
        <AccountType/>
      </UserInfo>
      <UserInfo>
        <DisplayName>Stefan Schwarz</DisplayName>
        <AccountId>9</AccountId>
        <AccountType/>
      </UserInfo>
    </SharedWithUsers>
    <_Flow_SignoffStatus xmlns="ffaef953-2cda-4d9d-b070-85228d2d3b5f" xsi:nil="true"/>
    <_x0023_ xmlns="ffaef953-2cda-4d9d-b070-85228d2d3b5f" xsi:nil="true"/>
  </documentManagement>
</p:properties>
</file>

<file path=customXml/itemProps1.xml><?xml version="1.0" encoding="utf-8"?>
<ds:datastoreItem xmlns:ds="http://schemas.openxmlformats.org/officeDocument/2006/customXml" ds:itemID="{C4D3F6B5-B5E6-4863-8DB6-FFEE75BFE2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aef953-2cda-4d9d-b070-85228d2d3b5f"/>
    <ds:schemaRef ds:uri="756f3f7a-cc20-4157-bc78-ddc9769d8d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A17F5E-B723-42A9-966F-C686494841B4}">
  <ds:schemaRefs>
    <ds:schemaRef ds:uri="http://schemas.microsoft.com/sharepoint/v3/contenttype/forms"/>
  </ds:schemaRefs>
</ds:datastoreItem>
</file>

<file path=customXml/itemProps3.xml><?xml version="1.0" encoding="utf-8"?>
<ds:datastoreItem xmlns:ds="http://schemas.openxmlformats.org/officeDocument/2006/customXml" ds:itemID="{613CE0D4-818B-4ACC-A606-C45A4FC2B206}">
  <ds:schemaRefs>
    <ds:schemaRef ds:uri="http://schemas.microsoft.com/office/2006/documentManagement/types"/>
    <ds:schemaRef ds:uri="ffaef953-2cda-4d9d-b070-85228d2d3b5f"/>
    <ds:schemaRef ds:uri="http://purl.org/dc/terms/"/>
    <ds:schemaRef ds:uri="756f3f7a-cc20-4157-bc78-ddc9769d8db6"/>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677</TotalTime>
  <Words>1431</Words>
  <Application>Microsoft Macintosh PowerPoint</Application>
  <PresentationFormat>On-screen Show (4:3)</PresentationFormat>
  <Paragraphs>212</Paragraphs>
  <Slides>30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Century Gothic</vt:lpstr>
      <vt:lpstr>Futura Book</vt:lpstr>
      <vt:lpstr>Wingdings</vt:lpstr>
      <vt:lpstr>Office Theme</vt:lpstr>
      <vt:lpstr>PowerPoint Presentation</vt:lpstr>
      <vt:lpstr>Aim</vt:lpstr>
      <vt:lpstr>Relevance</vt:lpstr>
      <vt:lpstr>Learning Objectives</vt:lpstr>
      <vt:lpstr>Lesson Overview </vt:lpstr>
      <vt:lpstr>Key Definitions</vt:lpstr>
      <vt:lpstr>Human Rights  Arrest/Apprehension and Detention</vt:lpstr>
      <vt:lpstr>Scenario 1</vt:lpstr>
      <vt:lpstr>Due Process Standards: Host-State Arrests (including with UNPOL support)</vt:lpstr>
      <vt:lpstr>Scenario 2</vt:lpstr>
      <vt:lpstr>Right to Medical Care and Dignified Treatment</vt:lpstr>
      <vt:lpstr>Right to Lawyer and Notification of Family</vt:lpstr>
      <vt:lpstr>International Separation Standards  to Protect Detainees</vt:lpstr>
      <vt:lpstr>Right to Judicial Review of Legality</vt:lpstr>
      <vt:lpstr>Scenario 3</vt:lpstr>
      <vt:lpstr>Arrest and Custody Focus Areas</vt:lpstr>
      <vt:lpstr>Arrest and Custody Focus Areas</vt:lpstr>
      <vt:lpstr>Facilities Basic Procedures</vt:lpstr>
      <vt:lpstr>Scenario 4</vt:lpstr>
      <vt:lpstr>Legal Basis  UNPOL Apprehension and Detention</vt:lpstr>
      <vt:lpstr>SOP Scope and Applicability</vt:lpstr>
      <vt:lpstr>SOP Scope and Applicability</vt:lpstr>
      <vt:lpstr>General Principles</vt:lpstr>
      <vt:lpstr>Scenario 5</vt:lpstr>
      <vt:lpstr>Handover  to Host-State Authorities</vt:lpstr>
      <vt:lpstr>No Handover  to Host-State Authorities</vt:lpstr>
      <vt:lpstr>Post-Handover Monitoring</vt:lpstr>
      <vt:lpstr>Release</vt:lpstr>
      <vt:lpstr>Summary of Key Messages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Katharina Waczek</dc:creator>
  <cp:lastModifiedBy>Katharina Waczek</cp:lastModifiedBy>
  <cp:revision>130</cp:revision>
  <dcterms:created xsi:type="dcterms:W3CDTF">2021-01-14T18:48:35Z</dcterms:created>
  <dcterms:modified xsi:type="dcterms:W3CDTF">2022-01-18T18:48:51Z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0x010100E52591365DD56D4D8750E674CD62EF32</vt:lpwstr>
  </property>
</Properties>
</file>