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4"/>
  </p:sldMasterIdLst>
  <p:notesMasterIdLst>
    <p:notesMasterId r:id="rId33"/>
  </p:notesMasterIdLst>
  <p:handoutMasterIdLst>
    <p:handoutMasterId r:id="rId34"/>
  </p:handoutMasterIdLst>
  <p:sldIdLst>
    <p:sldId id="428" r:id="rId5"/>
    <p:sldId id="364" r:id="rId6"/>
    <p:sldId id="258" r:id="rId7"/>
    <p:sldId id="261" r:id="rId8"/>
    <p:sldId id="922" r:id="rId9"/>
    <p:sldId id="923" r:id="rId10"/>
    <p:sldId id="926" r:id="rId11"/>
    <p:sldId id="935" r:id="rId12"/>
    <p:sldId id="257" r:id="rId13"/>
    <p:sldId id="1066" r:id="rId14"/>
    <p:sldId id="348" r:id="rId15"/>
    <p:sldId id="936" r:id="rId16"/>
    <p:sldId id="314" r:id="rId17"/>
    <p:sldId id="332" r:id="rId18"/>
    <p:sldId id="316" r:id="rId19"/>
    <p:sldId id="317" r:id="rId20"/>
    <p:sldId id="1063" r:id="rId21"/>
    <p:sldId id="939" r:id="rId22"/>
    <p:sldId id="940" r:id="rId23"/>
    <p:sldId id="941" r:id="rId24"/>
    <p:sldId id="942" r:id="rId25"/>
    <p:sldId id="412" r:id="rId26"/>
    <p:sldId id="928" r:id="rId27"/>
    <p:sldId id="937" r:id="rId28"/>
    <p:sldId id="927" r:id="rId29"/>
    <p:sldId id="1064" r:id="rId30"/>
    <p:sldId id="1067" r:id="rId31"/>
    <p:sldId id="1065" r:id="rId3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Waczek" initials="KW" lastIdx="2" clrIdx="0">
    <p:extLst>
      <p:ext uri="{19B8F6BF-5375-455C-9EA6-DF929625EA0E}">
        <p15:presenceInfo xmlns:p15="http://schemas.microsoft.com/office/powerpoint/2012/main" userId="S::katharina.waczek@un.org::0331d40d-42ee-4bfc-ae12-ac157682cb79" providerId="AD"/>
      </p:ext>
    </p:extLst>
  </p:cmAuthor>
  <p:cmAuthor id="2" name="Jaime Cuenca" initials="JC" lastIdx="1" clrIdx="1">
    <p:extLst>
      <p:ext uri="{19B8F6BF-5375-455C-9EA6-DF929625EA0E}">
        <p15:presenceInfo xmlns:p15="http://schemas.microsoft.com/office/powerpoint/2012/main" userId="S::cuenca@un.org::9bc7a3c2-11e4-4e1a-ba20-49d3e99e9a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E5"/>
    <a:srgbClr val="DCE6F2"/>
    <a:srgbClr val="8EB4E3"/>
    <a:srgbClr val="0000FF"/>
    <a:srgbClr val="FFFFCC"/>
    <a:srgbClr val="8D9C36"/>
    <a:srgbClr val="003399"/>
    <a:srgbClr val="0033CC"/>
    <a:srgbClr val="3333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5" autoAdjust="0"/>
    <p:restoredTop sz="89478" autoAdjust="0"/>
  </p:normalViewPr>
  <p:slideViewPr>
    <p:cSldViewPr snapToGrid="0">
      <p:cViewPr varScale="1">
        <p:scale>
          <a:sx n="97" d="100"/>
          <a:sy n="97" d="100"/>
        </p:scale>
        <p:origin x="1704" y="184"/>
      </p:cViewPr>
      <p:guideLst>
        <p:guide orient="horz" pos="81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olmberg" userId="6089f361-1526-4d9a-ab2f-1afc7fd2b282" providerId="ADAL" clId="{65195F45-5B76-4089-A9EA-F0AAB6DA79B6}"/>
    <pc:docChg chg="modSld">
      <pc:chgData name="Joe Holmberg" userId="6089f361-1526-4d9a-ab2f-1afc7fd2b282" providerId="ADAL" clId="{65195F45-5B76-4089-A9EA-F0AAB6DA79B6}" dt="2021-12-06T17:54:36.969" v="8" actId="20577"/>
      <pc:docMkLst>
        <pc:docMk/>
      </pc:docMkLst>
      <pc:sldChg chg="modSp mod">
        <pc:chgData name="Joe Holmberg" userId="6089f361-1526-4d9a-ab2f-1afc7fd2b282" providerId="ADAL" clId="{65195F45-5B76-4089-A9EA-F0AAB6DA79B6}" dt="2021-12-06T17:53:38.684" v="7" actId="6549"/>
        <pc:sldMkLst>
          <pc:docMk/>
          <pc:sldMk cId="578162126" sldId="1064"/>
        </pc:sldMkLst>
        <pc:spChg chg="mod">
          <ac:chgData name="Joe Holmberg" userId="6089f361-1526-4d9a-ab2f-1afc7fd2b282" providerId="ADAL" clId="{65195F45-5B76-4089-A9EA-F0AAB6DA79B6}" dt="2021-12-06T17:53:38.684" v="7" actId="6549"/>
          <ac:spMkLst>
            <pc:docMk/>
            <pc:sldMk cId="578162126" sldId="1064"/>
            <ac:spMk id="5" creationId="{00000000-0000-0000-0000-000000000000}"/>
          </ac:spMkLst>
        </pc:spChg>
      </pc:sldChg>
      <pc:sldChg chg="modSp mod">
        <pc:chgData name="Joe Holmberg" userId="6089f361-1526-4d9a-ab2f-1afc7fd2b282" providerId="ADAL" clId="{65195F45-5B76-4089-A9EA-F0AAB6DA79B6}" dt="2021-12-06T17:54:36.969" v="8" actId="20577"/>
        <pc:sldMkLst>
          <pc:docMk/>
          <pc:sldMk cId="1893103493" sldId="1067"/>
        </pc:sldMkLst>
        <pc:spChg chg="mod">
          <ac:chgData name="Joe Holmberg" userId="6089f361-1526-4d9a-ab2f-1afc7fd2b282" providerId="ADAL" clId="{65195F45-5B76-4089-A9EA-F0AAB6DA79B6}" dt="2021-12-06T17:54:36.969" v="8" actId="20577"/>
          <ac:spMkLst>
            <pc:docMk/>
            <pc:sldMk cId="1893103493" sldId="1067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76476-C927-4D07-B80B-EAF53FA02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81260-0F20-44D1-9976-2AB900F96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2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43F44-4254-4023-AD36-FA2E56B7B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8CA83-F66A-4DD5-96E5-0B2E2C018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326F1-59FF-431D-9D61-821E0724A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7642A-8E6B-4103-917C-0760F1B34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7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9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13" indent="-29112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482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276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068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1861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653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446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238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13" indent="-29112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482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276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068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1861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653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446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238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1/18/22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5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13" indent="-29112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482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276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068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1861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653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446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238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13" indent="-29112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482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276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068" indent="-23289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1861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653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446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238" indent="-232897" defTabSz="465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1/18/22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3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8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F9CB33-BC38-F34E-986A-ED85C461E633}"/>
              </a:ext>
            </a:extLst>
          </p:cNvPr>
          <p:cNvSpPr/>
          <p:nvPr userDrawn="1"/>
        </p:nvSpPr>
        <p:spPr>
          <a:xfrm>
            <a:off x="960329" y="2667000"/>
            <a:ext cx="7223342" cy="1977390"/>
          </a:xfrm>
          <a:prstGeom prst="rect">
            <a:avLst/>
          </a:prstGeom>
        </p:spPr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65AF945-5AA6-5C4E-9357-48D7D4A76498}"/>
              </a:ext>
            </a:extLst>
          </p:cNvPr>
          <p:cNvSpPr txBox="1"/>
          <p:nvPr userDrawn="1"/>
        </p:nvSpPr>
        <p:spPr>
          <a:xfrm>
            <a:off x="2971800" y="2893858"/>
            <a:ext cx="2527753" cy="1309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600" spc="300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3</a:t>
            </a:r>
            <a:endParaRPr lang="en-US" sz="6600" spc="300" dirty="0"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B3A8CBA-A5BD-0247-8F6D-B1F1B9AD6855}"/>
              </a:ext>
            </a:extLst>
          </p:cNvPr>
          <p:cNvSpPr txBox="1"/>
          <p:nvPr userDrawn="1"/>
        </p:nvSpPr>
        <p:spPr>
          <a:xfrm>
            <a:off x="1158971" y="3429000"/>
            <a:ext cx="2112948" cy="478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99"/>
                </a:solidFill>
                <a:latin typeface="Century Gothic"/>
                <a:ea typeface="Calibri"/>
                <a:cs typeface="Century Gothic"/>
              </a:rPr>
              <a:t>STM Lesson</a:t>
            </a:r>
            <a:endParaRPr lang="en-US" sz="2400" dirty="0">
              <a:solidFill>
                <a:srgbClr val="003399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FAE597-FB7E-0D42-A38D-20BF269F5928}"/>
              </a:ext>
            </a:extLst>
          </p:cNvPr>
          <p:cNvCxnSpPr/>
          <p:nvPr userDrawn="1"/>
        </p:nvCxnSpPr>
        <p:spPr>
          <a:xfrm>
            <a:off x="1158971" y="4030406"/>
            <a:ext cx="6907321" cy="0"/>
          </a:xfrm>
          <a:prstGeom prst="line">
            <a:avLst/>
          </a:prstGeom>
          <a:ln w="12700">
            <a:solidFill>
              <a:srgbClr val="5B92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31874-25C1-B74A-9FDF-1BC539D72E9E}"/>
              </a:ext>
            </a:extLst>
          </p:cNvPr>
          <p:cNvSpPr/>
          <p:nvPr userDrawn="1"/>
        </p:nvSpPr>
        <p:spPr>
          <a:xfrm>
            <a:off x="-10886" y="-14261"/>
            <a:ext cx="9154886" cy="15240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2337F3-9E26-224F-ABE7-FDA357FF0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5715000" y="1835172"/>
            <a:ext cx="2438246" cy="21100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4E7F13-A2C5-4D07-A304-868980999D6D}"/>
              </a:ext>
            </a:extLst>
          </p:cNvPr>
          <p:cNvSpPr/>
          <p:nvPr userDrawn="1"/>
        </p:nvSpPr>
        <p:spPr>
          <a:xfrm>
            <a:off x="2286000" y="6403423"/>
            <a:ext cx="4502426" cy="3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278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29" y="1738830"/>
            <a:ext cx="7694542" cy="4144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D9C36"/>
                </a:solidFill>
                <a:latin typeface="Century Gothic" panose="020B0502020202020204" pitchFamily="34" charset="0"/>
              </a:defRPr>
            </a:lvl1pPr>
            <a:lvl2pPr algn="ctr">
              <a:defRPr>
                <a:latin typeface="Century Gothic" panose="020B0502020202020204" pitchFamily="34" charset="0"/>
              </a:defRPr>
            </a:lvl2pPr>
            <a:lvl3pPr algn="ctr">
              <a:defRPr>
                <a:latin typeface="Century Gothic" panose="020B0502020202020204" pitchFamily="34" charset="0"/>
              </a:defRPr>
            </a:lvl3pPr>
            <a:lvl4pPr algn="ctr">
              <a:defRPr>
                <a:latin typeface="Century Gothic" panose="020B0502020202020204" pitchFamily="34" charset="0"/>
              </a:defRPr>
            </a:lvl4pPr>
            <a:lvl5pPr algn="ctr"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3202A-C734-5445-9298-B11875F8ECDB}"/>
              </a:ext>
            </a:extLst>
          </p:cNvPr>
          <p:cNvCxnSpPr>
            <a:cxnSpLocks/>
          </p:cNvCxnSpPr>
          <p:nvPr userDrawn="1"/>
        </p:nvCxnSpPr>
        <p:spPr>
          <a:xfrm>
            <a:off x="495300" y="1219200"/>
            <a:ext cx="81534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D33045F-0348-BE40-8945-73D21EA4B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7901851" y="457200"/>
            <a:ext cx="784949" cy="6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162800" cy="9604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40"/>
              </a:lnSpc>
              <a:defRPr lang="en-US" sz="3200" b="1" kern="1200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defRPr>
            </a:lvl1pPr>
          </a:lstStyle>
          <a:p>
            <a:r>
              <a:rPr lang="en-US" dirty="0"/>
              <a:t>Click to edit Master title style testing with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66B35E-4D4B-6E49-A0CE-ACC14BAC9034}"/>
              </a:ext>
            </a:extLst>
          </p:cNvPr>
          <p:cNvCxnSpPr>
            <a:cxnSpLocks/>
          </p:cNvCxnSpPr>
          <p:nvPr userDrawn="1"/>
        </p:nvCxnSpPr>
        <p:spPr>
          <a:xfrm>
            <a:off x="495300" y="1524000"/>
            <a:ext cx="81534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9CB307-A3B2-6A4C-BBA9-84673B7A1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7901851" y="685800"/>
            <a:ext cx="784949" cy="67928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9B863C-C33C-F94A-B8E9-9DAC0AE85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8037513" cy="3962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7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162800" cy="9604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40"/>
              </a:lnSpc>
              <a:defRPr lang="en-US" sz="3200" b="1" kern="1200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defRPr>
            </a:lvl1pPr>
          </a:lstStyle>
          <a:p>
            <a:r>
              <a:rPr lang="en-US" dirty="0"/>
              <a:t>Click to edit Master title style testing with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66B35E-4D4B-6E49-A0CE-ACC14BAC9034}"/>
              </a:ext>
            </a:extLst>
          </p:cNvPr>
          <p:cNvCxnSpPr>
            <a:cxnSpLocks/>
          </p:cNvCxnSpPr>
          <p:nvPr userDrawn="1"/>
        </p:nvCxnSpPr>
        <p:spPr>
          <a:xfrm>
            <a:off x="495300" y="1524000"/>
            <a:ext cx="81534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9CB307-A3B2-6A4C-BBA9-84673B7A1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7901851" y="616117"/>
            <a:ext cx="784949" cy="6792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32C3DD-1AC8-B949-9C74-6022F088CEDE}"/>
              </a:ext>
            </a:extLst>
          </p:cNvPr>
          <p:cNvCxnSpPr/>
          <p:nvPr userDrawn="1"/>
        </p:nvCxnSpPr>
        <p:spPr>
          <a:xfrm>
            <a:off x="609600" y="2286000"/>
            <a:ext cx="3581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BAC67-90A2-714D-AE76-2E41F2164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505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68746A1-AE47-2643-B03D-1343ED23D8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635" y="2438400"/>
            <a:ext cx="3505200" cy="533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itchFamily="2" charset="2"/>
              <a:buChar char="§"/>
              <a:defRPr sz="16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399" y="6403423"/>
            <a:ext cx="1141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2DC1BF-CFB3-254E-ADB1-31C0AF184380}"/>
              </a:ext>
            </a:extLst>
          </p:cNvPr>
          <p:cNvCxnSpPr>
            <a:cxnSpLocks/>
          </p:cNvCxnSpPr>
          <p:nvPr userDrawn="1"/>
        </p:nvCxnSpPr>
        <p:spPr>
          <a:xfrm>
            <a:off x="0" y="6291943"/>
            <a:ext cx="91440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655241B-05BC-A148-8909-F68F746C9F05}"/>
              </a:ext>
            </a:extLst>
          </p:cNvPr>
          <p:cNvSpPr/>
          <p:nvPr userDrawn="1"/>
        </p:nvSpPr>
        <p:spPr>
          <a:xfrm>
            <a:off x="22860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Specialised Training Materials for United Nations Police 2021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709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667000"/>
            <a:ext cx="7223342" cy="1977390"/>
          </a:xfrm>
          <a:prstGeom prst="rect">
            <a:avLst/>
          </a:prstGeom>
        </p:spPr>
      </p:sp>
      <p:sp>
        <p:nvSpPr>
          <p:cNvPr id="6" name="Text Box 6"/>
          <p:cNvSpPr txBox="1"/>
          <p:nvPr/>
        </p:nvSpPr>
        <p:spPr>
          <a:xfrm>
            <a:off x="1112028" y="4058623"/>
            <a:ext cx="7095189" cy="6049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/>
                <a:latin typeface="Century Gothic"/>
                <a:ea typeface="Calibri"/>
                <a:cs typeface="Century Gothic"/>
              </a:rPr>
              <a:t>Introduction to UN Police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0493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DBFB-0750-4537-9424-D4B46349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Selection &amp; Onboarding / Categories of UN </a:t>
            </a:r>
          </a:p>
        </p:txBody>
      </p:sp>
      <p:pic>
        <p:nvPicPr>
          <p:cNvPr id="5" name="Picture 4" descr="A picture containing person, outdoor, military uniform, military&#10;&#10;Description automatically generated">
            <a:extLst>
              <a:ext uri="{FF2B5EF4-FFF2-40B4-BE49-F238E27FC236}">
                <a16:creationId xmlns:a16="http://schemas.microsoft.com/office/drawing/2014/main" id="{DE513D32-3D61-4669-B533-3ED87EAF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r="37693" b="34241"/>
          <a:stretch/>
        </p:blipFill>
        <p:spPr>
          <a:xfrm>
            <a:off x="6447631" y="2881585"/>
            <a:ext cx="2283311" cy="15222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C77C6D0-D3CC-0748-9569-D7A9B2811313}"/>
              </a:ext>
            </a:extLst>
          </p:cNvPr>
          <p:cNvGrpSpPr/>
          <p:nvPr/>
        </p:nvGrpSpPr>
        <p:grpSpPr>
          <a:xfrm>
            <a:off x="3238712" y="1901851"/>
            <a:ext cx="3045463" cy="2005106"/>
            <a:chOff x="1374263" y="2040827"/>
            <a:chExt cx="3045463" cy="18272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256B99-C812-0145-B02C-B228716126EE}"/>
                </a:ext>
              </a:extLst>
            </p:cNvPr>
            <p:cNvSpPr/>
            <p:nvPr/>
          </p:nvSpPr>
          <p:spPr>
            <a:xfrm>
              <a:off x="1374263" y="2040827"/>
              <a:ext cx="3045463" cy="1827278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167DCF-9186-7C48-9DEE-10BE14D55B0D}"/>
                </a:ext>
              </a:extLst>
            </p:cNvPr>
            <p:cNvSpPr txBox="1"/>
            <p:nvPr/>
          </p:nvSpPr>
          <p:spPr>
            <a:xfrm>
              <a:off x="1535663" y="2040827"/>
              <a:ext cx="2673475" cy="18272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  <a:cs typeface="Century Gothic"/>
                </a:rPr>
                <a:t>Contracted </a:t>
              </a:r>
              <a:b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  <a:cs typeface="Century Gothic"/>
                </a:rPr>
              </a:br>
              <a: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  <a:cs typeface="Century Gothic"/>
                </a:rPr>
                <a:t>Staff Officers </a:t>
              </a:r>
              <a:b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  <a:cs typeface="Century Gothic"/>
                </a:rPr>
              </a:br>
              <a: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  <a:cs typeface="Century Gothic"/>
                </a:rPr>
                <a:t>(Seconded / Civilians)</a:t>
              </a:r>
              <a:endParaRPr lang="en-US" sz="1800" kern="1200" dirty="0">
                <a:solidFill>
                  <a:schemeClr val="bg1"/>
                </a:solidFill>
              </a:endParaRP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i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Job descriptions and vacancy announcements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114466-1255-014E-B8AB-7B6C4C8980A2}"/>
              </a:ext>
            </a:extLst>
          </p:cNvPr>
          <p:cNvGrpSpPr/>
          <p:nvPr/>
        </p:nvGrpSpPr>
        <p:grpSpPr>
          <a:xfrm>
            <a:off x="2175193" y="4017042"/>
            <a:ext cx="4108982" cy="1843434"/>
            <a:chOff x="4171030" y="1647"/>
            <a:chExt cx="2302464" cy="2367115"/>
          </a:xfrm>
          <a:solidFill>
            <a:srgbClr val="8EB4E3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752976-BC90-1746-A7E4-A695EC01510D}"/>
                </a:ext>
              </a:extLst>
            </p:cNvPr>
            <p:cNvSpPr/>
            <p:nvPr/>
          </p:nvSpPr>
          <p:spPr>
            <a:xfrm>
              <a:off x="4171030" y="1647"/>
              <a:ext cx="2302464" cy="2367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5FF622-E6AA-3547-9E0B-34B9658F20CE}"/>
                </a:ext>
              </a:extLst>
            </p:cNvPr>
            <p:cNvSpPr txBox="1"/>
            <p:nvPr/>
          </p:nvSpPr>
          <p:spPr>
            <a:xfrm>
              <a:off x="4235829" y="93386"/>
              <a:ext cx="2162549" cy="227459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Experts in Missions </a:t>
              </a:r>
              <a:b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(IPOs / SPTs)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i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Skills and desired profiles (operations and development profiles); 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i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Job descriptions and vacancy announcements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5718F0-7B0B-3A4A-84BA-BBF425D96177}"/>
              </a:ext>
            </a:extLst>
          </p:cNvPr>
          <p:cNvGrpSpPr/>
          <p:nvPr/>
        </p:nvGrpSpPr>
        <p:grpSpPr>
          <a:xfrm>
            <a:off x="6447630" y="4517027"/>
            <a:ext cx="2283312" cy="842858"/>
            <a:chOff x="2496023" y="2188488"/>
            <a:chExt cx="3045464" cy="953641"/>
          </a:xfrm>
          <a:solidFill>
            <a:srgbClr val="8EB4E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545963-4FA4-3241-95B6-345ED48C307D}"/>
                </a:ext>
              </a:extLst>
            </p:cNvPr>
            <p:cNvSpPr/>
            <p:nvPr/>
          </p:nvSpPr>
          <p:spPr>
            <a:xfrm>
              <a:off x="2496024" y="2188488"/>
              <a:ext cx="3045463" cy="9536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F74964-8496-2740-B965-436A3BA5DF68}"/>
                </a:ext>
              </a:extLst>
            </p:cNvPr>
            <p:cNvSpPr txBox="1"/>
            <p:nvPr/>
          </p:nvSpPr>
          <p:spPr>
            <a:xfrm>
              <a:off x="2496023" y="2223585"/>
              <a:ext cx="3045463" cy="87868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FPUs   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i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Unit selects FPUs </a:t>
              </a:r>
              <a:br>
                <a:rPr lang="en-US" sz="1400" i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US" sz="1400" i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“as a group” </a:t>
              </a:r>
            </a:p>
          </p:txBody>
        </p:sp>
      </p:grpSp>
      <p:pic>
        <p:nvPicPr>
          <p:cNvPr id="19" name="Picture 18" descr="A picture containing ground, outdoor, sky, person&#10;&#10;Description automatically generated">
            <a:extLst>
              <a:ext uri="{FF2B5EF4-FFF2-40B4-BE49-F238E27FC236}">
                <a16:creationId xmlns:a16="http://schemas.microsoft.com/office/drawing/2014/main" id="{310C7A2D-12A7-4B05-B01E-21E0DA4CBA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5119" r="37192" b="25710"/>
          <a:stretch/>
        </p:blipFill>
        <p:spPr>
          <a:xfrm>
            <a:off x="806726" y="4017043"/>
            <a:ext cx="1228551" cy="1842826"/>
          </a:xfrm>
          <a:prstGeom prst="rect">
            <a:avLst/>
          </a:prstGeom>
        </p:spPr>
      </p:pic>
      <p:pic>
        <p:nvPicPr>
          <p:cNvPr id="12" name="Picture 11" descr="A person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FC032CCD-E514-4F6D-B772-BB63DF8AC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r="4290" b="31370"/>
          <a:stretch/>
        </p:blipFill>
        <p:spPr>
          <a:xfrm>
            <a:off x="457200" y="1906365"/>
            <a:ext cx="2673475" cy="20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3476" y="760758"/>
            <a:ext cx="5337048" cy="5231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endParaRPr lang="en-US" sz="2800" b="1" dirty="0">
              <a:solidFill>
                <a:srgbClr val="003399"/>
              </a:solidFill>
              <a:latin typeface="Century Gothic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9EDDF76-6E9B-514A-9E12-EE528E69B038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9EECC-2164-4A0A-AE60-DFB80937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Check-in &amp; Check-out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2A096-4507-F340-AF3A-46BD9848FAFF}"/>
              </a:ext>
            </a:extLst>
          </p:cNvPr>
          <p:cNvSpPr/>
          <p:nvPr/>
        </p:nvSpPr>
        <p:spPr>
          <a:xfrm>
            <a:off x="1805939" y="2615269"/>
            <a:ext cx="2550795" cy="2685905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6BA468-CB7F-4707-98B6-132245A79C1C}"/>
              </a:ext>
            </a:extLst>
          </p:cNvPr>
          <p:cNvGrpSpPr/>
          <p:nvPr/>
        </p:nvGrpSpPr>
        <p:grpSpPr>
          <a:xfrm>
            <a:off x="-19454" y="1771184"/>
            <a:ext cx="5334608" cy="3393001"/>
            <a:chOff x="-19454" y="1771184"/>
            <a:chExt cx="5334608" cy="3393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5F2E44-25B3-5449-ADE0-1E4375EB4CF0}"/>
                </a:ext>
              </a:extLst>
            </p:cNvPr>
            <p:cNvSpPr/>
            <p:nvPr/>
          </p:nvSpPr>
          <p:spPr>
            <a:xfrm>
              <a:off x="666751" y="2506157"/>
              <a:ext cx="3811681" cy="2658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6C13A4-9052-432B-997A-438CC12C1A77}"/>
                </a:ext>
              </a:extLst>
            </p:cNvPr>
            <p:cNvGrpSpPr/>
            <p:nvPr/>
          </p:nvGrpSpPr>
          <p:grpSpPr>
            <a:xfrm>
              <a:off x="-19454" y="1771184"/>
              <a:ext cx="5334608" cy="3179391"/>
              <a:chOff x="-19454" y="1771184"/>
              <a:chExt cx="5334608" cy="317939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2CE09A8-014C-C34F-8990-6C724FB5C812}"/>
                  </a:ext>
                </a:extLst>
              </p:cNvPr>
              <p:cNvGrpSpPr/>
              <p:nvPr/>
            </p:nvGrpSpPr>
            <p:grpSpPr>
              <a:xfrm rot="5400000">
                <a:off x="2157312" y="-405582"/>
                <a:ext cx="981075" cy="5334608"/>
                <a:chOff x="0" y="635556"/>
                <a:chExt cx="981075" cy="3453307"/>
              </a:xfrm>
              <a:solidFill>
                <a:srgbClr val="8EB4E3"/>
              </a:solidFill>
            </p:grpSpPr>
            <p:sp>
              <p:nvSpPr>
                <p:cNvPr id="14" name="Right Arrow 13">
                  <a:extLst>
                    <a:ext uri="{FF2B5EF4-FFF2-40B4-BE49-F238E27FC236}">
                      <a16:creationId xmlns:a16="http://schemas.microsoft.com/office/drawing/2014/main" id="{4E00BFCF-CC8A-0346-B5C0-5455BA0C32AF}"/>
                    </a:ext>
                  </a:extLst>
                </p:cNvPr>
                <p:cNvSpPr/>
                <p:nvPr/>
              </p:nvSpPr>
              <p:spPr>
                <a:xfrm rot="16200000">
                  <a:off x="-1236116" y="1871672"/>
                  <a:ext cx="3453307" cy="981075"/>
                </a:xfrm>
                <a:prstGeom prst="rightArrow">
                  <a:avLst>
                    <a:gd name="adj1" fmla="val 49830"/>
                    <a:gd name="adj2" fmla="val 6066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Right Arrow 8">
                  <a:extLst>
                    <a:ext uri="{FF2B5EF4-FFF2-40B4-BE49-F238E27FC236}">
                      <a16:creationId xmlns:a16="http://schemas.microsoft.com/office/drawing/2014/main" id="{00E4D570-C1C3-7444-8925-23B6BB26BF02}"/>
                    </a:ext>
                  </a:extLst>
                </p:cNvPr>
                <p:cNvSpPr txBox="1"/>
                <p:nvPr/>
              </p:nvSpPr>
              <p:spPr>
                <a:xfrm rot="16200000">
                  <a:off x="-1087842" y="2266049"/>
                  <a:ext cx="3156759" cy="48886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latin typeface="Century Gothic" panose="020B0502020202020204" pitchFamily="34" charset="0"/>
                    </a:rPr>
                    <a:t>CHECK-IN</a:t>
                  </a:r>
                  <a:endParaRPr lang="en-GB" sz="2200" kern="1200" dirty="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0DA230-9FEA-5E4E-81C5-62F9859AE96D}"/>
                  </a:ext>
                </a:extLst>
              </p:cNvPr>
              <p:cNvSpPr txBox="1"/>
              <p:nvPr/>
            </p:nvSpPr>
            <p:spPr>
              <a:xfrm>
                <a:off x="666751" y="2755207"/>
                <a:ext cx="3689983" cy="21953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285750" lvl="0" indent="-28575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1272"/>
                  </a:spcAft>
                  <a:buFont typeface="Wingdings" pitchFamily="2" charset="2"/>
                  <a:buChar char="ü"/>
                </a:pPr>
                <a:r>
                  <a:rPr lang="en-US" sz="1600" kern="12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Induction</a:t>
                </a:r>
                <a:endParaRPr lang="en-GB" sz="1600" kern="1200" dirty="0">
                  <a:latin typeface="Century Gothic" panose="020B0502020202020204" pitchFamily="34" charset="0"/>
                </a:endParaRPr>
              </a:p>
              <a:p>
                <a:pPr marL="285750" lvl="0" indent="-28575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1272"/>
                  </a:spcAft>
                  <a:buFont typeface="Wingdings" pitchFamily="2" charset="2"/>
                  <a:buChar char="ü"/>
                </a:pPr>
                <a:r>
                  <a:rPr lang="en-US" sz="1600" kern="12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ID cards </a:t>
                </a:r>
                <a:endParaRPr lang="en-GB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lvl="0" indent="-28575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1272"/>
                  </a:spcAft>
                  <a:buFont typeface="Wingdings" pitchFamily="2" charset="2"/>
                  <a:buChar char="ü"/>
                </a:pPr>
                <a:r>
                  <a:rPr lang="en-US" sz="1600" kern="12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 equipment (radios, laptop) </a:t>
                </a:r>
                <a:endParaRPr lang="en-GB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lvl="0" indent="-28575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1272"/>
                  </a:spcAft>
                  <a:buFont typeface="Wingdings" pitchFamily="2" charset="2"/>
                  <a:buChar char="ü"/>
                </a:pPr>
                <a:r>
                  <a:rPr lang="en-US" sz="1600" kern="12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Driver’s license (after a test) </a:t>
                </a:r>
                <a:endParaRPr lang="en-GB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lvl="0" indent="-28575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1272"/>
                  </a:spcAft>
                  <a:buFont typeface="Wingdings" pitchFamily="2" charset="2"/>
                  <a:buChar char="ü"/>
                </a:pPr>
                <a:r>
                  <a:rPr lang="en-US" sz="1600" kern="12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Payroll system </a:t>
                </a:r>
                <a:r>
                  <a:rPr lang="en-US" sz="1600" kern="12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1600" kern="12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for entitlements (leave, CTO, payments)</a:t>
                </a:r>
                <a:endParaRPr lang="en-US" sz="1600" kern="1200" dirty="0">
                  <a:latin typeface="Century Gothic" panose="020B0502020202020204" pitchFamily="34" charset="0"/>
                  <a:cs typeface="Century Gothic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39634-5673-42D0-875A-92427747A44D}"/>
              </a:ext>
            </a:extLst>
          </p:cNvPr>
          <p:cNvGrpSpPr/>
          <p:nvPr/>
        </p:nvGrpSpPr>
        <p:grpSpPr>
          <a:xfrm>
            <a:off x="4038600" y="2752260"/>
            <a:ext cx="5121862" cy="3392999"/>
            <a:chOff x="4038600" y="2752260"/>
            <a:chExt cx="5121862" cy="33929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C8B16E-4F9F-4BFC-912E-BB953F416AF0}"/>
                </a:ext>
              </a:extLst>
            </p:cNvPr>
            <p:cNvGrpSpPr/>
            <p:nvPr/>
          </p:nvGrpSpPr>
          <p:grpSpPr>
            <a:xfrm>
              <a:off x="4038600" y="2752260"/>
              <a:ext cx="5121862" cy="3392999"/>
              <a:chOff x="4038600" y="2752260"/>
              <a:chExt cx="5121862" cy="33929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2A1D142-E2E5-D94E-87F7-282DE89CDBDD}"/>
                  </a:ext>
                </a:extLst>
              </p:cNvPr>
              <p:cNvSpPr/>
              <p:nvPr/>
            </p:nvSpPr>
            <p:spPr>
              <a:xfrm>
                <a:off x="4920096" y="2752260"/>
                <a:ext cx="3811681" cy="26580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B08CA29-4D0B-D340-93E8-2AC3C9EB6805}"/>
                  </a:ext>
                </a:extLst>
              </p:cNvPr>
              <p:cNvGrpSpPr/>
              <p:nvPr/>
            </p:nvGrpSpPr>
            <p:grpSpPr>
              <a:xfrm rot="5400000">
                <a:off x="6108993" y="3093791"/>
                <a:ext cx="981075" cy="5121862"/>
                <a:chOff x="6867524" y="1589597"/>
                <a:chExt cx="981075" cy="3453307"/>
              </a:xfrm>
              <a:solidFill>
                <a:srgbClr val="5B92E5"/>
              </a:solidFill>
            </p:grpSpPr>
            <p:sp>
              <p:nvSpPr>
                <p:cNvPr id="12" name="Right Arrow 11">
                  <a:extLst>
                    <a:ext uri="{FF2B5EF4-FFF2-40B4-BE49-F238E27FC236}">
                      <a16:creationId xmlns:a16="http://schemas.microsoft.com/office/drawing/2014/main" id="{7F3A3A5D-C5A8-6C43-B146-9B36611853E1}"/>
                    </a:ext>
                  </a:extLst>
                </p:cNvPr>
                <p:cNvSpPr/>
                <p:nvPr/>
              </p:nvSpPr>
              <p:spPr>
                <a:xfrm rot="5400000">
                  <a:off x="5631408" y="2825713"/>
                  <a:ext cx="3453307" cy="981075"/>
                </a:xfrm>
                <a:prstGeom prst="rightArrow">
                  <a:avLst>
                    <a:gd name="adj1" fmla="val 49830"/>
                    <a:gd name="adj2" fmla="val 6066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" name="Right Arrow 10">
                  <a:extLst>
                    <a:ext uri="{FF2B5EF4-FFF2-40B4-BE49-F238E27FC236}">
                      <a16:creationId xmlns:a16="http://schemas.microsoft.com/office/drawing/2014/main" id="{2A2D3C30-0C1D-054D-8C75-DC257BAFE8FA}"/>
                    </a:ext>
                  </a:extLst>
                </p:cNvPr>
                <p:cNvSpPr txBox="1"/>
                <p:nvPr/>
              </p:nvSpPr>
              <p:spPr>
                <a:xfrm rot="16200000">
                  <a:off x="5779683" y="2923542"/>
                  <a:ext cx="3156759" cy="48886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latin typeface="Century Gothic" panose="020B0502020202020204" pitchFamily="34" charset="0"/>
                    </a:rPr>
                    <a:t>CHECK-OUT</a:t>
                  </a:r>
                  <a:endParaRPr lang="en-GB" sz="2200" kern="1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EEA1AC-202F-E346-8451-88D6AE09C95F}"/>
                </a:ext>
              </a:extLst>
            </p:cNvPr>
            <p:cNvSpPr txBox="1"/>
            <p:nvPr/>
          </p:nvSpPr>
          <p:spPr>
            <a:xfrm>
              <a:off x="5021819" y="3060050"/>
              <a:ext cx="3595254" cy="18472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1272"/>
                </a:spcAft>
                <a:buFont typeface="Wingdings" pitchFamily="2" charset="2"/>
                <a:buChar char="ü"/>
              </a:pPr>
              <a:r>
                <a:rPr lang="en-US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Performance appraisals</a:t>
              </a:r>
              <a:endParaRPr lang="en-GB" sz="1600" kern="1200" dirty="0">
                <a:latin typeface="Century Gothic" panose="020B0502020202020204" pitchFamily="34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1272"/>
                </a:spcAft>
                <a:buFont typeface="Wingdings" pitchFamily="2" charset="2"/>
                <a:buChar char="ü"/>
              </a:pPr>
              <a:r>
                <a:rPr lang="en-US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Attendance documentation </a:t>
              </a:r>
              <a:endParaRPr lang="en-GB" sz="1600" kern="1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1272"/>
                </a:spcAft>
                <a:buFont typeface="Wingdings" pitchFamily="2" charset="2"/>
                <a:buChar char="ü"/>
              </a:pPr>
              <a:r>
                <a:rPr lang="en-US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Status of ongoing investigations</a:t>
              </a:r>
              <a:endParaRPr lang="en-GB" sz="1600" kern="1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1272"/>
                </a:spcAft>
                <a:buFont typeface="Wingdings" pitchFamily="2" charset="2"/>
                <a:buChar char="ü"/>
              </a:pPr>
              <a:r>
                <a:rPr lang="en-US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UN-equipment returned</a:t>
              </a:r>
              <a:endParaRPr lang="en-GB" sz="1600" kern="1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1272"/>
                </a:spcAft>
                <a:buFont typeface="Wingdings" pitchFamily="2" charset="2"/>
                <a:buChar char="ü"/>
              </a:pPr>
              <a:r>
                <a:rPr lang="en-GB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Personal </a:t>
              </a:r>
              <a:r>
                <a:rPr lang="en-US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charges settled </a:t>
              </a:r>
              <a:br>
                <a:rPr lang="en-US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6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(phone bills, liberty mileage)</a:t>
              </a:r>
              <a:endParaRPr lang="en-US" sz="1600" kern="1200" dirty="0">
                <a:latin typeface="Century Gothic" panose="020B0502020202020204" pitchFamily="34" charset="0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8172C9F-8D90-D24C-B1E7-B7736238931E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50EE8-4676-48C9-9A64-8B07F573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In-mission Deployments </a:t>
            </a:r>
            <a:br>
              <a:rPr lang="en-US" dirty="0"/>
            </a:br>
            <a:r>
              <a:rPr lang="en-US" sz="2800" b="0" dirty="0"/>
              <a:t>(IPOs)</a:t>
            </a:r>
            <a:endParaRPr lang="en-US" b="0" dirty="0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D5B2D99C-A30A-4D43-8DF0-B6D1A3558392}"/>
              </a:ext>
            </a:extLst>
          </p:cNvPr>
          <p:cNvSpPr/>
          <p:nvPr/>
        </p:nvSpPr>
        <p:spPr>
          <a:xfrm rot="5400000">
            <a:off x="5093663" y="210853"/>
            <a:ext cx="1047750" cy="4876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 Same Side Corner Rectangle 4">
            <a:extLst>
              <a:ext uri="{FF2B5EF4-FFF2-40B4-BE49-F238E27FC236}">
                <a16:creationId xmlns:a16="http://schemas.microsoft.com/office/drawing/2014/main" id="{AAEFC8F5-A926-CA41-925A-2BD9769BFDD1}"/>
              </a:ext>
            </a:extLst>
          </p:cNvPr>
          <p:cNvSpPr txBox="1"/>
          <p:nvPr/>
        </p:nvSpPr>
        <p:spPr>
          <a:xfrm>
            <a:off x="3179139" y="2176524"/>
            <a:ext cx="482565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156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latin typeface="Century Gothic" panose="020B0502020202020204" pitchFamily="34" charset="0"/>
                <a:cs typeface="Century Gothic"/>
              </a:rPr>
              <a:t>Assigning IPOs to roles</a:t>
            </a:r>
            <a:endParaRPr lang="en-GB" sz="2000" kern="1200" dirty="0">
              <a:latin typeface="Century Gothic" panose="020B0502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1560"/>
              </a:spcAft>
              <a:buFont typeface="Arial" panose="020B0604020202020204" pitchFamily="34" charset="0"/>
              <a:buChar char="•"/>
            </a:pPr>
            <a:r>
              <a:rPr lang="en-GB" sz="2000" kern="1200" dirty="0">
                <a:latin typeface="Century Gothic" panose="020B0502020202020204" pitchFamily="34" charset="0"/>
                <a:cs typeface="Century Gothic"/>
              </a:rPr>
              <a:t>Within UNPOL &amp; other components</a:t>
            </a:r>
            <a:endParaRPr lang="en-GB" sz="2000" kern="1200" dirty="0"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F27220-A37A-2743-B78D-4F3BCDE4C3D1}"/>
              </a:ext>
            </a:extLst>
          </p:cNvPr>
          <p:cNvSpPr/>
          <p:nvPr/>
        </p:nvSpPr>
        <p:spPr>
          <a:xfrm>
            <a:off x="1045531" y="1994408"/>
            <a:ext cx="2133606" cy="1309687"/>
          </a:xfrm>
          <a:prstGeom prst="roundRect">
            <a:avLst>
              <a:gd name="adj" fmla="val 0"/>
            </a:avLst>
          </a:prstGeom>
          <a:solidFill>
            <a:srgbClr val="5B92E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4AEF5F41-27ED-7444-B708-5088F9E8FFDD}"/>
              </a:ext>
            </a:extLst>
          </p:cNvPr>
          <p:cNvSpPr/>
          <p:nvPr/>
        </p:nvSpPr>
        <p:spPr>
          <a:xfrm rot="5400000">
            <a:off x="5093635" y="1586024"/>
            <a:ext cx="1047750" cy="4876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D7B639AA-7E00-0440-95C6-C5434A052CA3}"/>
              </a:ext>
            </a:extLst>
          </p:cNvPr>
          <p:cNvSpPr txBox="1"/>
          <p:nvPr/>
        </p:nvSpPr>
        <p:spPr>
          <a:xfrm>
            <a:off x="3179111" y="3551695"/>
            <a:ext cx="482565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Century Gothic"/>
              </a:rPr>
              <a:t>In-mission advertisement of openings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Century Gothic"/>
              </a:rPr>
              <a:t>Selection panel: Desk review &amp; </a:t>
            </a:r>
            <a:br>
              <a:rPr lang="en-GB" sz="19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Century Gothic"/>
              </a:rPr>
            </a:br>
            <a:r>
              <a:rPr lang="en-GB" sz="19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Century Gothic"/>
              </a:rPr>
              <a:t>interview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F81B2E9-2D5E-EB4A-9D2E-B0DEEF134DB4}"/>
              </a:ext>
            </a:extLst>
          </p:cNvPr>
          <p:cNvSpPr/>
          <p:nvPr/>
        </p:nvSpPr>
        <p:spPr>
          <a:xfrm>
            <a:off x="1045531" y="3369580"/>
            <a:ext cx="2133578" cy="1309687"/>
          </a:xfrm>
          <a:prstGeom prst="roundRect">
            <a:avLst>
              <a:gd name="adj" fmla="val 0"/>
            </a:avLst>
          </a:prstGeom>
          <a:solidFill>
            <a:srgbClr val="8EB4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53123"/>
              <a:satOff val="-2196"/>
              <a:lumOff val="12807"/>
              <a:alphaOff val="0"/>
            </a:schemeClr>
          </a:fillRef>
          <a:effectRef idx="0">
            <a:schemeClr val="accent1">
              <a:shade val="80000"/>
              <a:hueOff val="153123"/>
              <a:satOff val="-2196"/>
              <a:lumOff val="12807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E877B4F8-89E0-944B-A252-61BD6E3664B0}"/>
              </a:ext>
            </a:extLst>
          </p:cNvPr>
          <p:cNvSpPr/>
          <p:nvPr/>
        </p:nvSpPr>
        <p:spPr>
          <a:xfrm rot="5400000">
            <a:off x="5093663" y="2961195"/>
            <a:ext cx="1047750" cy="4876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 Same Side Corner Rectangle 12">
            <a:extLst>
              <a:ext uri="{FF2B5EF4-FFF2-40B4-BE49-F238E27FC236}">
                <a16:creationId xmlns:a16="http://schemas.microsoft.com/office/drawing/2014/main" id="{EFFE1080-D827-3B46-9B45-9805DEC549D7}"/>
              </a:ext>
            </a:extLst>
          </p:cNvPr>
          <p:cNvSpPr txBox="1"/>
          <p:nvPr/>
        </p:nvSpPr>
        <p:spPr>
          <a:xfrm>
            <a:off x="3179139" y="4926867"/>
            <a:ext cx="482565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Century Gothic"/>
              </a:rPr>
              <a:t>New IPOs arrive; 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Century Gothic"/>
              </a:rPr>
              <a:t>Other IPOs return home or are redeployed</a:t>
            </a:r>
            <a:endParaRPr lang="en-GB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Century Gothic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D8C9CF-AE70-CF4F-803E-DB369E20A76F}"/>
              </a:ext>
            </a:extLst>
          </p:cNvPr>
          <p:cNvSpPr/>
          <p:nvPr/>
        </p:nvSpPr>
        <p:spPr>
          <a:xfrm>
            <a:off x="1045531" y="4744752"/>
            <a:ext cx="2133606" cy="1309687"/>
          </a:xfrm>
          <a:prstGeom prst="roundRect">
            <a:avLst>
              <a:gd name="adj" fmla="val 0"/>
            </a:avLst>
          </a:prstGeom>
          <a:solidFill>
            <a:srgbClr val="DCE6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875194DC-2B48-4246-89FF-C15BEAD2B5EB}"/>
              </a:ext>
            </a:extLst>
          </p:cNvPr>
          <p:cNvSpPr txBox="1"/>
          <p:nvPr/>
        </p:nvSpPr>
        <p:spPr>
          <a:xfrm>
            <a:off x="1109465" y="2058342"/>
            <a:ext cx="2005738" cy="1181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What?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AD39786F-043A-9247-AA57-0E3C0088DDF8}"/>
              </a:ext>
            </a:extLst>
          </p:cNvPr>
          <p:cNvSpPr txBox="1"/>
          <p:nvPr/>
        </p:nvSpPr>
        <p:spPr>
          <a:xfrm>
            <a:off x="1109465" y="3433514"/>
            <a:ext cx="2005710" cy="1181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How?</a:t>
            </a: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75DD6A17-1CB8-0441-A7F7-D153DA8B9DE4}"/>
              </a:ext>
            </a:extLst>
          </p:cNvPr>
          <p:cNvSpPr txBox="1"/>
          <p:nvPr/>
        </p:nvSpPr>
        <p:spPr>
          <a:xfrm>
            <a:off x="1109465" y="4808686"/>
            <a:ext cx="2005738" cy="1181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When?</a:t>
            </a:r>
          </a:p>
        </p:txBody>
      </p:sp>
    </p:spTree>
    <p:extLst>
      <p:ext uri="{BB962C8B-B14F-4D97-AF65-F5344CB8AC3E}">
        <p14:creationId xmlns:p14="http://schemas.microsoft.com/office/powerpoint/2010/main" val="18745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ky, outdoor, person, military uniform&#10;&#10;Description automatically generated">
            <a:extLst>
              <a:ext uri="{FF2B5EF4-FFF2-40B4-BE49-F238E27FC236}">
                <a16:creationId xmlns:a16="http://schemas.microsoft.com/office/drawing/2014/main" id="{85D98B6C-2F38-4BFB-8444-706059A30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589" r="29"/>
          <a:stretch/>
        </p:blipFill>
        <p:spPr>
          <a:xfrm>
            <a:off x="507016" y="1637413"/>
            <a:ext cx="8129968" cy="338361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EEBA045-26F1-3D40-8466-5F5D4B70F62F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5886-5FF2-486D-BF29-9136395F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Rotations, Tour of Duty, Extensions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915944-C782-4200-A84D-5AD2C8C52C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548" y="5240802"/>
            <a:ext cx="4476750" cy="73730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800" b="1" dirty="0">
                <a:solidFill>
                  <a:srgbClr val="5B92E5"/>
                </a:solidFill>
                <a:latin typeface="Century Gothic" panose="020B0502020202020204" pitchFamily="34" charset="0"/>
                <a:cs typeface="Century Gothic"/>
              </a:rPr>
              <a:t>Advance planning </a:t>
            </a:r>
            <a:r>
              <a:rPr lang="en-GB" sz="1800" dirty="0">
                <a:latin typeface="Century Gothic" panose="020B0502020202020204" pitchFamily="34" charset="0"/>
                <a:cs typeface="Century Gothic"/>
              </a:rPr>
              <a:t>to minimise staffing gaps through extension/rotation plan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0E3E13B-9AE0-434E-91CB-099E4852B62A}"/>
              </a:ext>
            </a:extLst>
          </p:cNvPr>
          <p:cNvSpPr txBox="1">
            <a:spLocks/>
          </p:cNvSpPr>
          <p:nvPr/>
        </p:nvSpPr>
        <p:spPr>
          <a:xfrm>
            <a:off x="5491968" y="5240802"/>
            <a:ext cx="3438052" cy="7373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1800" b="1" dirty="0">
                <a:solidFill>
                  <a:srgbClr val="5B92E5"/>
                </a:solidFill>
                <a:cs typeface="Century Gothic"/>
              </a:rPr>
              <a:t>IPOs: </a:t>
            </a:r>
            <a:r>
              <a:rPr lang="en-GB" sz="1800" dirty="0">
                <a:cs typeface="Century Gothic"/>
              </a:rPr>
              <a:t>1 year Tour of Duty (ToD); possibly up to 2 years</a:t>
            </a:r>
            <a:endParaRPr lang="en-US" sz="1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BC0D0C-DC60-2744-86BA-CF5F5AAC8098}"/>
              </a:ext>
            </a:extLst>
          </p:cNvPr>
          <p:cNvCxnSpPr/>
          <p:nvPr/>
        </p:nvCxnSpPr>
        <p:spPr>
          <a:xfrm>
            <a:off x="5264727" y="5171527"/>
            <a:ext cx="0" cy="855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5036259-38C1-B642-8637-98AB09BB9446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4E69A1-98FD-4361-AE35-9C3FC6C7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Repatriation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569476-7F6B-4B03-8064-9CA23B221E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5" y="1981200"/>
            <a:ext cx="602527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Failed in-mission Assessment for Mission Service (AMS) or driving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Disciplinary grounds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Compassionate grounds e.g., critical illness, funeral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Medical grounds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Death or injury in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Personal reasons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Upon Member State´s request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9448F-8879-0D44-AFE3-4086D975D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2" t="81212"/>
          <a:stretch/>
        </p:blipFill>
        <p:spPr>
          <a:xfrm>
            <a:off x="6906286" y="2140527"/>
            <a:ext cx="1281292" cy="12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5EAC237-DD64-8F48-BFBF-F18941F854F0}"/>
              </a:ext>
            </a:extLst>
          </p:cNvPr>
          <p:cNvSpPr txBox="1">
            <a:spLocks/>
          </p:cNvSpPr>
          <p:nvPr/>
        </p:nvSpPr>
        <p:spPr>
          <a:xfrm>
            <a:off x="7859805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98E42-7112-4098-B2A7-9AEBE3C9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Appraisals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6F783-0243-4B8B-AE6F-829B41A15C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Continuous obligation</a:t>
            </a:r>
          </a:p>
          <a:p>
            <a:pPr lvl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Informal and formal feedback</a:t>
            </a:r>
          </a:p>
          <a:p>
            <a:pPr lvl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Accurate final appraisal ratings </a:t>
            </a:r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145F751-5D4C-CB48-BC80-AD21E9E75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1970" t="80927" r="39848" b="-1677"/>
          <a:stretch/>
        </p:blipFill>
        <p:spPr>
          <a:xfrm>
            <a:off x="6843711" y="2107587"/>
            <a:ext cx="1406441" cy="1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22034" y="1752600"/>
            <a:ext cx="4146273" cy="394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7A8CD8F-432D-814A-9F92-2775BEF0BA1B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11B08-A4A8-49B8-A9FA-2BF6272F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4879-EFF9-408B-88E4-3A5923FC28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Maintaining staff morale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Welfare-oriented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Gyms/sports classes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Social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Welfare weekend trips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UN flights to R&amp;R destinations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Police Welfare Focal Point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DBDF26-2AD2-1549-A80E-946A0CC09D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72" t="79755" r="82646" b="-505"/>
          <a:stretch/>
        </p:blipFill>
        <p:spPr>
          <a:xfrm>
            <a:off x="6712461" y="2107587"/>
            <a:ext cx="1537691" cy="14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CEAABDF-9397-4849-AC68-FEC7098611BA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D2DC1-09AC-4C5D-8544-CDFC6785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Police Knowledge and Records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6EDC-27C0-4658-B29D-48E0BC57F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995055"/>
            <a:ext cx="6165273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Knowledge Management to preserve the Police component´s institutional knowledge, best practices and lessons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Records Management to preserve evidence-based data on operations, </a:t>
            </a:r>
            <a:r>
              <a:rPr lang="en-US" sz="2400" dirty="0" err="1"/>
              <a:t>organisational</a:t>
            </a:r>
            <a:r>
              <a:rPr lang="en-US" sz="2400" dirty="0"/>
              <a:t> structure, policies or procedures</a:t>
            </a:r>
            <a:r>
              <a:rPr lang="en-CH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H" sz="2400" dirty="0"/>
              <a:t>Information security standards for handling sensitive information</a:t>
            </a:r>
            <a:endParaRPr lang="en-US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E1A1FF-B126-1B40-8C49-5CFFAC7B5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585" t="80199" r="-767" b="-949"/>
          <a:stretch/>
        </p:blipFill>
        <p:spPr>
          <a:xfrm>
            <a:off x="6916779" y="1995055"/>
            <a:ext cx="1406441" cy="1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D1902C2-05FF-6947-9F9E-689C406DF320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895600" y="2420113"/>
            <a:ext cx="3352800" cy="1066800"/>
          </a:xfrm>
          <a:prstGeom prst="roundRect">
            <a:avLst>
              <a:gd name="adj" fmla="val 0"/>
            </a:avLst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Police Learning &amp; Development Unit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" y="4489390"/>
            <a:ext cx="2209800" cy="76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Induction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training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67100" y="4489390"/>
            <a:ext cx="2209800" cy="76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In-service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training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05550" y="4489390"/>
            <a:ext cx="2209800" cy="76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Assessment for Mission Service</a:t>
            </a:r>
          </a:p>
        </p:txBody>
      </p:sp>
      <p:cxnSp>
        <p:nvCxnSpPr>
          <p:cNvPr id="7" name="Straight Arrow Connector 6"/>
          <p:cNvCxnSpPr>
            <a:stCxn id="3" idx="2"/>
            <a:endCxn id="10" idx="0"/>
          </p:cNvCxnSpPr>
          <p:nvPr/>
        </p:nvCxnSpPr>
        <p:spPr>
          <a:xfrm>
            <a:off x="4572000" y="3486913"/>
            <a:ext cx="0" cy="100247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33550" y="3934047"/>
            <a:ext cx="56769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5" idx="0"/>
          </p:cNvCxnSpPr>
          <p:nvPr/>
        </p:nvCxnSpPr>
        <p:spPr>
          <a:xfrm>
            <a:off x="1733550" y="3949136"/>
            <a:ext cx="0" cy="5402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12" idx="0"/>
          </p:cNvCxnSpPr>
          <p:nvPr/>
        </p:nvCxnSpPr>
        <p:spPr>
          <a:xfrm>
            <a:off x="7410450" y="3934047"/>
            <a:ext cx="0" cy="5553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F552E6-3AFF-48C4-98BD-EC2A9F42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156249" cy="960437"/>
          </a:xfrm>
        </p:spPr>
        <p:txBody>
          <a:bodyPr/>
          <a:lstStyle/>
          <a:p>
            <a:r>
              <a:rPr lang="en-US" dirty="0"/>
              <a:t>Police Learning and Development Unit</a:t>
            </a:r>
          </a:p>
        </p:txBody>
      </p:sp>
    </p:spTree>
    <p:extLst>
      <p:ext uri="{BB962C8B-B14F-4D97-AF65-F5344CB8AC3E}">
        <p14:creationId xmlns:p14="http://schemas.microsoft.com/office/powerpoint/2010/main" val="2122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1528" y="306293"/>
            <a:ext cx="5105400" cy="816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003399"/>
              </a:solidFill>
              <a:latin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4228" y="2447293"/>
            <a:ext cx="7993458" cy="42741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892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FF92E3B-C015-4747-AAFF-1639DB22EB4D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AF1980-9B0D-4F66-B562-D726EE3A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7D937-15F6-4A95-8346-19597EE93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7066755" cy="3962400"/>
          </a:xfrm>
        </p:spPr>
        <p:txBody>
          <a:bodyPr/>
          <a:lstStyle/>
          <a:p>
            <a:pPr marL="4032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“Gateway into the mission”</a:t>
            </a:r>
          </a:p>
          <a:p>
            <a:pPr marL="4000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All incoming UNPOL officers should</a:t>
            </a:r>
            <a:b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undergo induction training</a:t>
            </a:r>
          </a:p>
          <a:p>
            <a:pPr marL="4000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Covers: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UN mission and mandate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Key UN Policies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Health, safety and security in the mission</a:t>
            </a:r>
          </a:p>
          <a:p>
            <a:pPr marL="4000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Delivered by the Integrated Mission Training Cell (IMTC) and/or the Police Learning and Development Unit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324993-F4CF-CF46-B3D9-2EF4F5FE0F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768" t="25286" r="92586" b="53964"/>
          <a:stretch/>
        </p:blipFill>
        <p:spPr>
          <a:xfrm>
            <a:off x="6843711" y="2107587"/>
            <a:ext cx="1406441" cy="1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F350B49-AD9E-A244-90C3-8AF403136D94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5F8BC-26B9-4EAC-BF0E-D42E5495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2C797-1D38-40AD-94B4-413CB393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8D9C36"/>
                </a:solidFill>
                <a:latin typeface="Century Gothic"/>
                <a:cs typeface="Times New Roman"/>
              </a:rPr>
              <a:t>To provide IPOs with an overview of the general structure of a UN Police Component Administration Pillar and the key tasks of its internal units, and the relevant regulatory framework with which IPOs should be familiar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76400" y="296196"/>
            <a:ext cx="535633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003399"/>
              </a:solidFill>
              <a:latin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68" y="1159540"/>
            <a:ext cx="6713332" cy="4638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3998CCA-C250-D249-AA99-47898B9EAB11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A4AF3-21C2-4AF6-A0A3-7792D42E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In-service Training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ADB07-0ADD-4A6C-9088-23A2FE26E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6595701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Reinforces expertise or increases the number of IPOs with specific skills or abilities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Delivered and/or organized by the Police L&amp;D Unit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Training of Trainers, MMA, CBD and community-oriented policing topics, substantial topics (e.g., Child Protection)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Training is specific to the local context for maximum efficiency and impact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D0D37D-DDCF-2B4D-9EA5-82C5399DE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462" t="51936" r="72356" b="27314"/>
          <a:stretch/>
        </p:blipFill>
        <p:spPr>
          <a:xfrm>
            <a:off x="6843711" y="2107587"/>
            <a:ext cx="1406441" cy="1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5972" y="374549"/>
            <a:ext cx="6324600" cy="1488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972" y="2209800"/>
            <a:ext cx="7021606" cy="3851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A936374-946C-4C4C-9650-92FA91FDB45F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30712-057B-435F-B66E-9640CFB1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Assessment for Mission Service </a:t>
            </a:r>
            <a:r>
              <a:rPr lang="en-US" sz="2800" b="0" dirty="0"/>
              <a:t>(AMS)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3BBC-99DD-4D53-B274-6A1DDF2E0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005" y="1981200"/>
            <a:ext cx="6936534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Police L&amp;D Unit is responsible for conducting AMS in the mission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Includes: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Driving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Shooting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Computer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Mission-specific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Knowledge of UN principles and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6C750-72EA-47D1-A749-688D78342760}"/>
              </a:ext>
            </a:extLst>
          </p:cNvPr>
          <p:cNvSpPr txBox="1"/>
          <p:nvPr/>
        </p:nvSpPr>
        <p:spPr>
          <a:xfrm>
            <a:off x="5580589" y="3179618"/>
            <a:ext cx="2438544" cy="1323439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DCE6F2"/>
                </a:highlight>
                <a:latin typeface="Century Gothic" panose="020B0502020202020204" pitchFamily="34" charset="0"/>
              </a:rPr>
              <a:t>IPOs who do not pass the in-mission AMS will be repatriated</a:t>
            </a:r>
          </a:p>
        </p:txBody>
      </p:sp>
    </p:spTree>
    <p:extLst>
      <p:ext uri="{BB962C8B-B14F-4D97-AF65-F5344CB8AC3E}">
        <p14:creationId xmlns:p14="http://schemas.microsoft.com/office/powerpoint/2010/main" val="35955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A4309CF-C046-0F4D-9442-81FBA610FE87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DA04A-225A-499A-889A-51A1138A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Police </a:t>
            </a:r>
            <a:r>
              <a:rPr lang="fr-FR" dirty="0" err="1"/>
              <a:t>Logistics</a:t>
            </a:r>
            <a:r>
              <a:rPr lang="fr-FR" dirty="0"/>
              <a:t> Unit: </a:t>
            </a:r>
            <a:br>
              <a:rPr lang="fr-FR" dirty="0"/>
            </a:br>
            <a:r>
              <a:rPr lang="fr-FR" sz="2800" b="0" dirty="0" err="1"/>
              <a:t>Logistics</a:t>
            </a:r>
            <a:r>
              <a:rPr lang="fr-FR" sz="2800" b="0" dirty="0"/>
              <a:t> &amp; </a:t>
            </a:r>
            <a:r>
              <a:rPr lang="fr-FR" sz="2800" b="0" dirty="0" err="1"/>
              <a:t>Asset</a:t>
            </a:r>
            <a:r>
              <a:rPr lang="fr-FR" sz="2800" b="0" dirty="0"/>
              <a:t> Management</a:t>
            </a:r>
            <a:endParaRPr lang="en-US" b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6E1345-8B5D-1145-8C23-80009D5C2BC1}"/>
              </a:ext>
            </a:extLst>
          </p:cNvPr>
          <p:cNvGrpSpPr/>
          <p:nvPr/>
        </p:nvGrpSpPr>
        <p:grpSpPr>
          <a:xfrm>
            <a:off x="1447944" y="5168806"/>
            <a:ext cx="1562028" cy="680300"/>
            <a:chOff x="0" y="3710918"/>
            <a:chExt cx="1864098" cy="811858"/>
          </a:xfrm>
          <a:solidFill>
            <a:srgbClr val="5B92E5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C1B9E2-5842-A040-888C-F297B3A57E3D}"/>
                </a:ext>
              </a:extLst>
            </p:cNvPr>
            <p:cNvSpPr/>
            <p:nvPr/>
          </p:nvSpPr>
          <p:spPr>
            <a:xfrm>
              <a:off x="0" y="3710918"/>
              <a:ext cx="1864098" cy="811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725229-82A1-F54A-82BC-EA2F584DD3FB}"/>
                </a:ext>
              </a:extLst>
            </p:cNvPr>
            <p:cNvSpPr txBox="1"/>
            <p:nvPr/>
          </p:nvSpPr>
          <p:spPr>
            <a:xfrm>
              <a:off x="0" y="3710918"/>
              <a:ext cx="1864098" cy="8118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575" tIns="199136" rIns="132575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Century Gothic" panose="020B0502020202020204" pitchFamily="34" charset="0"/>
                </a:rPr>
                <a:t>Ensure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1FF60A-69B9-BB4F-BD23-45DDE9241883}"/>
              </a:ext>
            </a:extLst>
          </p:cNvPr>
          <p:cNvGrpSpPr/>
          <p:nvPr/>
        </p:nvGrpSpPr>
        <p:grpSpPr>
          <a:xfrm>
            <a:off x="3009972" y="5168806"/>
            <a:ext cx="4686085" cy="680300"/>
            <a:chOff x="1864098" y="3710918"/>
            <a:chExt cx="5592295" cy="811858"/>
          </a:xfrm>
          <a:solidFill>
            <a:srgbClr val="DCE6F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A0C360-9651-C04B-A55B-B9B3811872E0}"/>
                </a:ext>
              </a:extLst>
            </p:cNvPr>
            <p:cNvSpPr/>
            <p:nvPr/>
          </p:nvSpPr>
          <p:spPr>
            <a:xfrm>
              <a:off x="1864098" y="3710918"/>
              <a:ext cx="5592295" cy="811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3FC905-6A65-E748-8744-9CA5010C6CB1}"/>
                </a:ext>
              </a:extLst>
            </p:cNvPr>
            <p:cNvSpPr txBox="1"/>
            <p:nvPr/>
          </p:nvSpPr>
          <p:spPr>
            <a:xfrm>
              <a:off x="1864098" y="3710918"/>
              <a:ext cx="5592295" cy="8118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438" tIns="228600" rIns="113438" bIns="22860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Century Gothic" panose="020B0502020202020204" pitchFamily="34" charset="0"/>
                </a:rPr>
                <a:t>the traceability and accountability of UNOE assigned to police personnel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05BED9-2749-4FC6-82D7-1B867646E015}"/>
              </a:ext>
            </a:extLst>
          </p:cNvPr>
          <p:cNvGrpSpPr/>
          <p:nvPr/>
        </p:nvGrpSpPr>
        <p:grpSpPr>
          <a:xfrm>
            <a:off x="1447944" y="4132710"/>
            <a:ext cx="6248113" cy="1046301"/>
            <a:chOff x="1447944" y="4132710"/>
            <a:chExt cx="6248113" cy="10463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83A855-B157-7442-B449-C787F7E44A75}"/>
                </a:ext>
              </a:extLst>
            </p:cNvPr>
            <p:cNvGrpSpPr/>
            <p:nvPr/>
          </p:nvGrpSpPr>
          <p:grpSpPr>
            <a:xfrm>
              <a:off x="1447944" y="4132710"/>
              <a:ext cx="1562028" cy="1046301"/>
              <a:chOff x="0" y="2474458"/>
              <a:chExt cx="1864098" cy="1248638"/>
            </a:xfrm>
            <a:solidFill>
              <a:srgbClr val="5B92E5"/>
            </a:solidFill>
          </p:grpSpPr>
          <p:sp>
            <p:nvSpPr>
              <p:cNvPr id="24" name="Up Arrow Callout 23">
                <a:extLst>
                  <a:ext uri="{FF2B5EF4-FFF2-40B4-BE49-F238E27FC236}">
                    <a16:creationId xmlns:a16="http://schemas.microsoft.com/office/drawing/2014/main" id="{F24CDD92-A1D7-0D41-92EC-75106304EA8C}"/>
                  </a:ext>
                </a:extLst>
              </p:cNvPr>
              <p:cNvSpPr/>
              <p:nvPr/>
            </p:nvSpPr>
            <p:spPr>
              <a:xfrm rot="10800000">
                <a:off x="0" y="2474458"/>
                <a:ext cx="1864098" cy="1248638"/>
              </a:xfrm>
              <a:prstGeom prst="upArrowCallout">
                <a:avLst>
                  <a:gd name="adj1" fmla="val 5000"/>
                  <a:gd name="adj2" fmla="val 10000"/>
                  <a:gd name="adj3" fmla="val 15000"/>
                  <a:gd name="adj4" fmla="val 649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Up Arrow Callout 8">
                <a:extLst>
                  <a:ext uri="{FF2B5EF4-FFF2-40B4-BE49-F238E27FC236}">
                    <a16:creationId xmlns:a16="http://schemas.microsoft.com/office/drawing/2014/main" id="{5DE1EA1A-BB32-C442-BF2A-B6E0AD2B0120}"/>
                  </a:ext>
                </a:extLst>
              </p:cNvPr>
              <p:cNvSpPr txBox="1"/>
              <p:nvPr/>
            </p:nvSpPr>
            <p:spPr>
              <a:xfrm>
                <a:off x="0" y="2474458"/>
                <a:ext cx="1864098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2575" tIns="199136" rIns="132575" bIns="19913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entury Gothic" panose="020B0502020202020204" pitchFamily="34" charset="0"/>
                  </a:rPr>
                  <a:t>Allocate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D3F602-CE71-B04A-8C42-4F370A8B2182}"/>
                </a:ext>
              </a:extLst>
            </p:cNvPr>
            <p:cNvGrpSpPr/>
            <p:nvPr/>
          </p:nvGrpSpPr>
          <p:grpSpPr>
            <a:xfrm>
              <a:off x="3009972" y="4132710"/>
              <a:ext cx="4686085" cy="680095"/>
              <a:chOff x="1864098" y="2474458"/>
              <a:chExt cx="5592295" cy="811614"/>
            </a:xfrm>
            <a:solidFill>
              <a:srgbClr val="DCE6F2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CBCECD-D51B-BE4A-9FAF-960BCCBDEA42}"/>
                  </a:ext>
                </a:extLst>
              </p:cNvPr>
              <p:cNvSpPr/>
              <p:nvPr/>
            </p:nvSpPr>
            <p:spPr>
              <a:xfrm>
                <a:off x="1864098" y="2474458"/>
                <a:ext cx="5592295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15C0B2-1E64-DA40-BEC8-C5EF41390538}"/>
                  </a:ext>
                </a:extLst>
              </p:cNvPr>
              <p:cNvSpPr txBox="1"/>
              <p:nvPr/>
            </p:nvSpPr>
            <p:spPr>
              <a:xfrm>
                <a:off x="1864098" y="2474458"/>
                <a:ext cx="5592295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438" tIns="228600" rIns="113438" bIns="228600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>
                    <a:latin typeface="Century Gothic" panose="020B0502020202020204" pitchFamily="34" charset="0"/>
                  </a:rPr>
                  <a:t>equipment among all mission personnel based on pre-established ratios  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D045F7-4163-4993-80AB-4E6323B3B479}"/>
              </a:ext>
            </a:extLst>
          </p:cNvPr>
          <p:cNvGrpSpPr/>
          <p:nvPr/>
        </p:nvGrpSpPr>
        <p:grpSpPr>
          <a:xfrm>
            <a:off x="1447944" y="3096613"/>
            <a:ext cx="6248113" cy="1046301"/>
            <a:chOff x="1447944" y="3096613"/>
            <a:chExt cx="6248113" cy="10463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031358-2F9D-8C41-9907-9CC028E56664}"/>
                </a:ext>
              </a:extLst>
            </p:cNvPr>
            <p:cNvGrpSpPr/>
            <p:nvPr/>
          </p:nvGrpSpPr>
          <p:grpSpPr>
            <a:xfrm>
              <a:off x="1447944" y="3096613"/>
              <a:ext cx="1562028" cy="1046301"/>
              <a:chOff x="0" y="1237998"/>
              <a:chExt cx="1864098" cy="1248638"/>
            </a:xfrm>
            <a:solidFill>
              <a:srgbClr val="5B92E5"/>
            </a:solidFill>
          </p:grpSpPr>
          <p:sp>
            <p:nvSpPr>
              <p:cNvPr id="20" name="Up Arrow Callout 19">
                <a:extLst>
                  <a:ext uri="{FF2B5EF4-FFF2-40B4-BE49-F238E27FC236}">
                    <a16:creationId xmlns:a16="http://schemas.microsoft.com/office/drawing/2014/main" id="{EC151772-88F4-2946-B218-A709C1CDD3A8}"/>
                  </a:ext>
                </a:extLst>
              </p:cNvPr>
              <p:cNvSpPr/>
              <p:nvPr/>
            </p:nvSpPr>
            <p:spPr>
              <a:xfrm rot="10800000">
                <a:off x="0" y="1237998"/>
                <a:ext cx="1864098" cy="1248638"/>
              </a:xfrm>
              <a:prstGeom prst="upArrowCallout">
                <a:avLst>
                  <a:gd name="adj1" fmla="val 5000"/>
                  <a:gd name="adj2" fmla="val 10000"/>
                  <a:gd name="adj3" fmla="val 15000"/>
                  <a:gd name="adj4" fmla="val 649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Up Arrow Callout 12">
                <a:extLst>
                  <a:ext uri="{FF2B5EF4-FFF2-40B4-BE49-F238E27FC236}">
                    <a16:creationId xmlns:a16="http://schemas.microsoft.com/office/drawing/2014/main" id="{3A326837-1C5F-2143-BB85-179C6DC3511C}"/>
                  </a:ext>
                </a:extLst>
              </p:cNvPr>
              <p:cNvSpPr txBox="1"/>
              <p:nvPr/>
            </p:nvSpPr>
            <p:spPr>
              <a:xfrm>
                <a:off x="0" y="1237998"/>
                <a:ext cx="1864098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2575" tIns="199136" rIns="132575" bIns="19913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entury Gothic" panose="020B0502020202020204" pitchFamily="34" charset="0"/>
                  </a:rPr>
                  <a:t>Develop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AC0C0F-3445-5143-9646-A2ADC7615083}"/>
                </a:ext>
              </a:extLst>
            </p:cNvPr>
            <p:cNvGrpSpPr/>
            <p:nvPr/>
          </p:nvGrpSpPr>
          <p:grpSpPr>
            <a:xfrm>
              <a:off x="3009972" y="3096613"/>
              <a:ext cx="4686085" cy="680095"/>
              <a:chOff x="1864098" y="1237998"/>
              <a:chExt cx="5592295" cy="811614"/>
            </a:xfrm>
            <a:solidFill>
              <a:srgbClr val="DCE6F2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1B8BF17-18B1-EC4F-8BF0-273B514D1CFE}"/>
                  </a:ext>
                </a:extLst>
              </p:cNvPr>
              <p:cNvSpPr/>
              <p:nvPr/>
            </p:nvSpPr>
            <p:spPr>
              <a:xfrm>
                <a:off x="1864098" y="1237998"/>
                <a:ext cx="5592295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856E14-AD8D-9248-ACE2-6042DAECB503}"/>
                  </a:ext>
                </a:extLst>
              </p:cNvPr>
              <p:cNvSpPr txBox="1"/>
              <p:nvPr/>
            </p:nvSpPr>
            <p:spPr>
              <a:xfrm>
                <a:off x="1864098" y="1237998"/>
                <a:ext cx="5592295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438" tIns="228600" rIns="113438" bIns="228600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>
                    <a:latin typeface="Century Gothic" panose="020B0502020202020204" pitchFamily="34" charset="0"/>
                  </a:rPr>
                  <a:t>a Logistics Plan and RBB accordingly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0260B8-6694-40A3-8811-F5516739020C}"/>
              </a:ext>
            </a:extLst>
          </p:cNvPr>
          <p:cNvGrpSpPr/>
          <p:nvPr/>
        </p:nvGrpSpPr>
        <p:grpSpPr>
          <a:xfrm>
            <a:off x="1447944" y="2060516"/>
            <a:ext cx="6248113" cy="1046302"/>
            <a:chOff x="1447944" y="2060516"/>
            <a:chExt cx="6248113" cy="10463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3E40F3-F540-7247-AE40-7335D2E4C938}"/>
                </a:ext>
              </a:extLst>
            </p:cNvPr>
            <p:cNvGrpSpPr/>
            <p:nvPr/>
          </p:nvGrpSpPr>
          <p:grpSpPr>
            <a:xfrm>
              <a:off x="1447944" y="2060517"/>
              <a:ext cx="1562028" cy="1046301"/>
              <a:chOff x="0" y="1538"/>
              <a:chExt cx="1864098" cy="1248638"/>
            </a:xfrm>
            <a:solidFill>
              <a:srgbClr val="5B92E5"/>
            </a:solidFill>
          </p:grpSpPr>
          <p:sp>
            <p:nvSpPr>
              <p:cNvPr id="16" name="Up Arrow Callout 15">
                <a:extLst>
                  <a:ext uri="{FF2B5EF4-FFF2-40B4-BE49-F238E27FC236}">
                    <a16:creationId xmlns:a16="http://schemas.microsoft.com/office/drawing/2014/main" id="{341E9C2C-90A8-3C4F-B4AC-BBCCEECB8EE5}"/>
                  </a:ext>
                </a:extLst>
              </p:cNvPr>
              <p:cNvSpPr/>
              <p:nvPr/>
            </p:nvSpPr>
            <p:spPr>
              <a:xfrm rot="10800000">
                <a:off x="0" y="1538"/>
                <a:ext cx="1864098" cy="1248638"/>
              </a:xfrm>
              <a:prstGeom prst="upArrowCallout">
                <a:avLst>
                  <a:gd name="adj1" fmla="val 5000"/>
                  <a:gd name="adj2" fmla="val 10000"/>
                  <a:gd name="adj3" fmla="val 15000"/>
                  <a:gd name="adj4" fmla="val 649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Up Arrow Callout 16">
                <a:extLst>
                  <a:ext uri="{FF2B5EF4-FFF2-40B4-BE49-F238E27FC236}">
                    <a16:creationId xmlns:a16="http://schemas.microsoft.com/office/drawing/2014/main" id="{A1149B04-5666-654B-82BF-BB51820D1048}"/>
                  </a:ext>
                </a:extLst>
              </p:cNvPr>
              <p:cNvSpPr txBox="1"/>
              <p:nvPr/>
            </p:nvSpPr>
            <p:spPr>
              <a:xfrm>
                <a:off x="0" y="1538"/>
                <a:ext cx="1864098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2575" tIns="199136" rIns="132575" bIns="19913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entury Gothic" panose="020B0502020202020204" pitchFamily="34" charset="0"/>
                  </a:rPr>
                  <a:t>Identify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D25E23-372A-4147-A7CB-6B8C69BF4A68}"/>
                </a:ext>
              </a:extLst>
            </p:cNvPr>
            <p:cNvGrpSpPr/>
            <p:nvPr/>
          </p:nvGrpSpPr>
          <p:grpSpPr>
            <a:xfrm>
              <a:off x="3009972" y="2060516"/>
              <a:ext cx="4686085" cy="680095"/>
              <a:chOff x="1864098" y="1538"/>
              <a:chExt cx="5592295" cy="811614"/>
            </a:xfrm>
            <a:solidFill>
              <a:srgbClr val="DCE6F2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D0193A-7371-5C4E-A711-76682118972A}"/>
                  </a:ext>
                </a:extLst>
              </p:cNvPr>
              <p:cNvSpPr/>
              <p:nvPr/>
            </p:nvSpPr>
            <p:spPr>
              <a:xfrm>
                <a:off x="1864098" y="1538"/>
                <a:ext cx="5592295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396174-8FD7-9D49-ADE0-A3D795604456}"/>
                  </a:ext>
                </a:extLst>
              </p:cNvPr>
              <p:cNvSpPr txBox="1"/>
              <p:nvPr/>
            </p:nvSpPr>
            <p:spPr>
              <a:xfrm>
                <a:off x="1864098" y="1538"/>
                <a:ext cx="5592295" cy="8116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438" tIns="228600" rIns="113438" bIns="228600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>
                    <a:latin typeface="Century Gothic" panose="020B0502020202020204" pitchFamily="34" charset="0"/>
                  </a:rPr>
                  <a:t>police needs in consultation with the chiefs of the component’s pillars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BE4F5E-F4FA-41B1-A258-06320C6F095A}"/>
              </a:ext>
            </a:extLst>
          </p:cNvPr>
          <p:cNvGrpSpPr/>
          <p:nvPr/>
        </p:nvGrpSpPr>
        <p:grpSpPr>
          <a:xfrm>
            <a:off x="1447944" y="5179011"/>
            <a:ext cx="6248113" cy="680300"/>
            <a:chOff x="1447944" y="5179011"/>
            <a:chExt cx="6248113" cy="6803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FCCB34-8B91-4386-94D6-6F6ECD72BF02}"/>
                </a:ext>
              </a:extLst>
            </p:cNvPr>
            <p:cNvGrpSpPr/>
            <p:nvPr/>
          </p:nvGrpSpPr>
          <p:grpSpPr>
            <a:xfrm>
              <a:off x="1447944" y="5179011"/>
              <a:ext cx="1562028" cy="680300"/>
              <a:chOff x="0" y="3710918"/>
              <a:chExt cx="1864098" cy="811858"/>
            </a:xfrm>
            <a:solidFill>
              <a:srgbClr val="5B92E5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072554-4E9D-471F-8F74-711056904A68}"/>
                  </a:ext>
                </a:extLst>
              </p:cNvPr>
              <p:cNvSpPr/>
              <p:nvPr/>
            </p:nvSpPr>
            <p:spPr>
              <a:xfrm>
                <a:off x="0" y="3710918"/>
                <a:ext cx="1864098" cy="8118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DF09CF-C088-411A-97AC-0901CBA0368D}"/>
                  </a:ext>
                </a:extLst>
              </p:cNvPr>
              <p:cNvSpPr txBox="1"/>
              <p:nvPr/>
            </p:nvSpPr>
            <p:spPr>
              <a:xfrm>
                <a:off x="0" y="3710918"/>
                <a:ext cx="1864098" cy="8118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2575" tIns="199136" rIns="132575" bIns="199136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Century Gothic" panose="020B0502020202020204" pitchFamily="34" charset="0"/>
                  </a:rPr>
                  <a:t>Ensure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6F67C-8DE5-4AA1-8157-16A8552E093C}"/>
                </a:ext>
              </a:extLst>
            </p:cNvPr>
            <p:cNvGrpSpPr/>
            <p:nvPr/>
          </p:nvGrpSpPr>
          <p:grpSpPr>
            <a:xfrm>
              <a:off x="3009972" y="5179011"/>
              <a:ext cx="4686085" cy="680300"/>
              <a:chOff x="1864098" y="3710918"/>
              <a:chExt cx="5592295" cy="811858"/>
            </a:xfrm>
            <a:solidFill>
              <a:srgbClr val="DCE6F2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173F8F-8DF1-4CE4-870F-28E92A3EAE3F}"/>
                  </a:ext>
                </a:extLst>
              </p:cNvPr>
              <p:cNvSpPr/>
              <p:nvPr/>
            </p:nvSpPr>
            <p:spPr>
              <a:xfrm>
                <a:off x="1864098" y="3710918"/>
                <a:ext cx="5592295" cy="8118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35650E-3061-487E-88F4-433305DD5A64}"/>
                  </a:ext>
                </a:extLst>
              </p:cNvPr>
              <p:cNvSpPr txBox="1"/>
              <p:nvPr/>
            </p:nvSpPr>
            <p:spPr>
              <a:xfrm>
                <a:off x="1864098" y="3710918"/>
                <a:ext cx="5592295" cy="8118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438" tIns="228600" rIns="113438" bIns="228600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>
                    <a:latin typeface="Century Gothic" panose="020B0502020202020204" pitchFamily="34" charset="0"/>
                  </a:rPr>
                  <a:t>the traceability and accountability of UNOE assigned to police personnel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1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CD5BF3D-65BA-E948-ACE7-2B64E82EE8F0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7FA87-2E25-478E-8D8C-F934BC9F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Professional Standards Unit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051688-765F-9E4A-8E5F-89A988097E91}"/>
              </a:ext>
            </a:extLst>
          </p:cNvPr>
          <p:cNvSpPr/>
          <p:nvPr/>
        </p:nvSpPr>
        <p:spPr>
          <a:xfrm>
            <a:off x="2895600" y="2420113"/>
            <a:ext cx="3352800" cy="1066800"/>
          </a:xfrm>
          <a:prstGeom prst="roundRect">
            <a:avLst>
              <a:gd name="adj" fmla="val 0"/>
            </a:avLst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Police Professional Standards Unit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08FF7C-DC2B-F949-8B5F-7A5A9008A658}"/>
              </a:ext>
            </a:extLst>
          </p:cNvPr>
          <p:cNvSpPr/>
          <p:nvPr/>
        </p:nvSpPr>
        <p:spPr>
          <a:xfrm>
            <a:off x="628650" y="4489390"/>
            <a:ext cx="2209800" cy="76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Internal Investigation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33E7D2-DA61-8347-9551-BBAF2BBC0314}"/>
              </a:ext>
            </a:extLst>
          </p:cNvPr>
          <p:cNvSpPr/>
          <p:nvPr/>
        </p:nvSpPr>
        <p:spPr>
          <a:xfrm>
            <a:off x="3467100" y="4489390"/>
            <a:ext cx="2209800" cy="76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Standard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AD2B31-11D0-0748-A314-20EC0D5D4C96}"/>
              </a:ext>
            </a:extLst>
          </p:cNvPr>
          <p:cNvSpPr/>
          <p:nvPr/>
        </p:nvSpPr>
        <p:spPr>
          <a:xfrm>
            <a:off x="6305550" y="4489390"/>
            <a:ext cx="2209800" cy="76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Mediation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808076-7529-4546-9591-C66C242D89D2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4572000" y="3486913"/>
            <a:ext cx="0" cy="100247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03224F-59E4-1248-A557-5961AD50E5F9}"/>
              </a:ext>
            </a:extLst>
          </p:cNvPr>
          <p:cNvCxnSpPr>
            <a:cxnSpLocks/>
          </p:cNvCxnSpPr>
          <p:nvPr/>
        </p:nvCxnSpPr>
        <p:spPr>
          <a:xfrm>
            <a:off x="1733550" y="3934047"/>
            <a:ext cx="56769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A45583-7A6D-EC40-BD86-B26925A3F50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733550" y="3949136"/>
            <a:ext cx="0" cy="5402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755C1B-48A2-6346-AE46-F5B62614336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410450" y="3934047"/>
            <a:ext cx="0" cy="5553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F81BA6-F615-4AB3-A92F-2F1FB5DF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Budget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C7FEE-A5EC-4C1F-9A36-8BABB7224E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Responsible</a:t>
            </a:r>
            <a:r>
              <a:rPr lang="en-US" sz="1600" b="1" dirty="0">
                <a:solidFill>
                  <a:srgbClr val="003399"/>
                </a:solidFill>
                <a:latin typeface="Century Gothic"/>
              </a:rPr>
              <a:t> for developing the component’s planning</a:t>
            </a:r>
          </a:p>
          <a:p>
            <a:pPr marL="0" indent="0" algn="ctr">
              <a:buNone/>
            </a:pPr>
            <a:endParaRPr lang="en-US" sz="1600" b="1" dirty="0">
              <a:solidFill>
                <a:srgbClr val="003399"/>
              </a:solidFill>
              <a:latin typeface="Century Gothic"/>
            </a:endParaRPr>
          </a:p>
          <a:p>
            <a:pPr marL="0" indent="0" algn="ctr">
              <a:buNone/>
            </a:pPr>
            <a:r>
              <a:rPr lang="en-US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Ensuring</a:t>
            </a:r>
            <a:r>
              <a:rPr lang="en-US" sz="1600" b="1" dirty="0">
                <a:solidFill>
                  <a:srgbClr val="003399"/>
                </a:solidFill>
                <a:latin typeface="Century Gothic"/>
              </a:rPr>
              <a:t> that the component’s plans integrate with the comprehensive mission implementation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E1A5F2-D19C-8843-B99A-75199C798C70}"/>
              </a:ext>
            </a:extLst>
          </p:cNvPr>
          <p:cNvGrpSpPr/>
          <p:nvPr/>
        </p:nvGrpSpPr>
        <p:grpSpPr>
          <a:xfrm>
            <a:off x="628650" y="3514062"/>
            <a:ext cx="7886700" cy="2336010"/>
            <a:chOff x="628650" y="600776"/>
            <a:chExt cx="7886700" cy="23360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4B38FBE-5CB8-D942-A9D3-F8D65FFEA1A6}"/>
                </a:ext>
              </a:extLst>
            </p:cNvPr>
            <p:cNvSpPr/>
            <p:nvPr/>
          </p:nvSpPr>
          <p:spPr>
            <a:xfrm>
              <a:off x="2895600" y="600776"/>
              <a:ext cx="3352800" cy="1066800"/>
            </a:xfrm>
            <a:prstGeom prst="roundRect">
              <a:avLst>
                <a:gd name="adj" fmla="val 0"/>
              </a:avLst>
            </a:prstGeom>
            <a:solidFill>
              <a:srgbClr val="5B9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Planning and </a:t>
              </a:r>
              <a:br>
                <a:rPr lang="en-GB" sz="2000" b="1" dirty="0">
                  <a:latin typeface="Century Gothic" panose="020B0502020202020204" pitchFamily="34" charset="0"/>
                </a:rPr>
              </a:br>
              <a:r>
                <a:rPr lang="en-GB" sz="2000" b="1" dirty="0">
                  <a:latin typeface="Century Gothic" panose="020B0502020202020204" pitchFamily="34" charset="0"/>
                </a:rPr>
                <a:t>Budget Unit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AC55923-4465-724D-A4C3-07B2E5A2B1BC}"/>
                </a:ext>
              </a:extLst>
            </p:cNvPr>
            <p:cNvSpPr/>
            <p:nvPr/>
          </p:nvSpPr>
          <p:spPr>
            <a:xfrm>
              <a:off x="628650" y="2174786"/>
              <a:ext cx="2209800" cy="762000"/>
            </a:xfrm>
            <a:prstGeom prst="roundRect">
              <a:avLst>
                <a:gd name="adj" fmla="val 0"/>
              </a:avLst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Deployment plan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57EC95D-712C-1A41-A523-3D1EA0492338}"/>
                </a:ext>
              </a:extLst>
            </p:cNvPr>
            <p:cNvSpPr/>
            <p:nvPr/>
          </p:nvSpPr>
          <p:spPr>
            <a:xfrm>
              <a:off x="3467100" y="2174786"/>
              <a:ext cx="2209800" cy="762000"/>
            </a:xfrm>
            <a:prstGeom prst="roundRect">
              <a:avLst>
                <a:gd name="adj" fmla="val 0"/>
              </a:avLst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Result Based Budget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8D25667-37A7-2D4C-96E4-138901DFF306}"/>
                </a:ext>
              </a:extLst>
            </p:cNvPr>
            <p:cNvSpPr/>
            <p:nvPr/>
          </p:nvSpPr>
          <p:spPr>
            <a:xfrm>
              <a:off x="6305550" y="2174786"/>
              <a:ext cx="2209800" cy="762000"/>
            </a:xfrm>
            <a:prstGeom prst="roundRect">
              <a:avLst>
                <a:gd name="adj" fmla="val 0"/>
              </a:avLst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Transition Plan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A48284-42F4-0748-B890-C58FFD71B250}"/>
                </a:ext>
              </a:extLst>
            </p:cNvPr>
            <p:cNvCxnSpPr>
              <a:stCxn id="13" idx="2"/>
              <a:endCxn id="19" idx="0"/>
            </p:cNvCxnSpPr>
            <p:nvPr/>
          </p:nvCxnSpPr>
          <p:spPr>
            <a:xfrm>
              <a:off x="4572000" y="1667576"/>
              <a:ext cx="0" cy="50721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B49BBF-B650-B840-A7A9-609160F6A989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50" y="1853363"/>
              <a:ext cx="56769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AA17F4F-1FF9-8441-B192-FA9789360BCA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1733550" y="1853363"/>
              <a:ext cx="0" cy="32142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1E9F61-BA1F-9946-A33A-646B4547913E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7410450" y="1853363"/>
              <a:ext cx="0" cy="32142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3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F993E0-9371-41AF-B5E3-1091444D89CF}"/>
              </a:ext>
            </a:extLst>
          </p:cNvPr>
          <p:cNvSpPr/>
          <p:nvPr/>
        </p:nvSpPr>
        <p:spPr>
          <a:xfrm>
            <a:off x="223650" y="4711540"/>
            <a:ext cx="200643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5B92E5"/>
                </a:solidFill>
                <a:latin typeface="Century Gothic" panose="020B0502020202020204" pitchFamily="34" charset="0"/>
              </a:rPr>
              <a:t>Mission’s Security Section in relation to safety and security matters</a:t>
            </a:r>
            <a:endParaRPr lang="en-US" sz="1400" b="1" dirty="0">
              <a:solidFill>
                <a:srgbClr val="5B92E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44022B-8FBF-47C6-8FE1-3B3BD1760C27}"/>
              </a:ext>
            </a:extLst>
          </p:cNvPr>
          <p:cNvSpPr/>
          <p:nvPr/>
        </p:nvSpPr>
        <p:spPr>
          <a:xfrm>
            <a:off x="2453737" y="4711540"/>
            <a:ext cx="200643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5B92E5"/>
                </a:solidFill>
                <a:latin typeface="Century Gothic" panose="020B0502020202020204" pitchFamily="34" charset="0"/>
              </a:rPr>
              <a:t>Mission’s Support Services in relation to </a:t>
            </a:r>
            <a:r>
              <a:rPr lang="en-US" sz="1400" b="1" dirty="0">
                <a:solidFill>
                  <a:srgbClr val="5B92E5"/>
                </a:solidFill>
                <a:latin typeface="Century Gothic" panose="020B0502020202020204" pitchFamily="34" charset="0"/>
              </a:rPr>
              <a:t>workplace safety matters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6F408-0E46-416B-B854-82DFA2C2AB68}"/>
              </a:ext>
            </a:extLst>
          </p:cNvPr>
          <p:cNvSpPr/>
          <p:nvPr/>
        </p:nvSpPr>
        <p:spPr>
          <a:xfrm>
            <a:off x="4683824" y="4711540"/>
            <a:ext cx="200643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5B92E5"/>
                </a:solidFill>
                <a:latin typeface="Century Gothic" panose="020B0502020202020204" pitchFamily="34" charset="0"/>
              </a:rPr>
              <a:t>Environmental Unit in relation to environmental  matters</a:t>
            </a:r>
            <a:endParaRPr lang="en-US" sz="1400" b="1" dirty="0">
              <a:solidFill>
                <a:srgbClr val="5B92E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5106C-51C2-4620-9549-9A4FA4A8CD06}"/>
              </a:ext>
            </a:extLst>
          </p:cNvPr>
          <p:cNvSpPr/>
          <p:nvPr/>
        </p:nvSpPr>
        <p:spPr>
          <a:xfrm>
            <a:off x="6913911" y="4711540"/>
            <a:ext cx="200643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GB" sz="1400" b="1" dirty="0">
              <a:solidFill>
                <a:srgbClr val="5B92E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solidFill>
                  <a:srgbClr val="5B92E5"/>
                </a:solidFill>
                <a:latin typeface="Century Gothic" panose="020B0502020202020204" pitchFamily="34" charset="0"/>
              </a:rPr>
              <a:t>Management of the Armament unit</a:t>
            </a:r>
          </a:p>
          <a:p>
            <a:pPr algn="ctr"/>
            <a:endParaRPr lang="en-GB" sz="1400" b="1" dirty="0">
              <a:solidFill>
                <a:srgbClr val="5B92E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D4C096-2EFB-481B-A754-5E8CBA5492CB}"/>
              </a:ext>
            </a:extLst>
          </p:cNvPr>
          <p:cNvCxnSpPr>
            <a:cxnSpLocks/>
          </p:cNvCxnSpPr>
          <p:nvPr/>
        </p:nvCxnSpPr>
        <p:spPr>
          <a:xfrm flipV="1">
            <a:off x="1279209" y="4138529"/>
            <a:ext cx="0" cy="5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97EF0B-6CCC-4E75-9EA4-1EF55FA90F9A}"/>
              </a:ext>
            </a:extLst>
          </p:cNvPr>
          <p:cNvCxnSpPr>
            <a:cxnSpLocks/>
          </p:cNvCxnSpPr>
          <p:nvPr/>
        </p:nvCxnSpPr>
        <p:spPr>
          <a:xfrm flipV="1">
            <a:off x="3473329" y="4138529"/>
            <a:ext cx="0" cy="5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25F509-B2EE-4AE8-B1CA-62D46E9E6799}"/>
              </a:ext>
            </a:extLst>
          </p:cNvPr>
          <p:cNvCxnSpPr>
            <a:cxnSpLocks/>
          </p:cNvCxnSpPr>
          <p:nvPr/>
        </p:nvCxnSpPr>
        <p:spPr>
          <a:xfrm flipV="1">
            <a:off x="5661888" y="4138529"/>
            <a:ext cx="0" cy="5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B51D7A-5CE8-4016-81D1-F318D5C3919A}"/>
              </a:ext>
            </a:extLst>
          </p:cNvPr>
          <p:cNvCxnSpPr>
            <a:cxnSpLocks/>
          </p:cNvCxnSpPr>
          <p:nvPr/>
        </p:nvCxnSpPr>
        <p:spPr>
          <a:xfrm flipV="1">
            <a:off x="7855246" y="4138529"/>
            <a:ext cx="0" cy="5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1EDFC3FD-4894-8C49-AA11-0632998FEF04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418BC-0DFC-417E-9859-F4C4D122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Security, Occupational Safety and Environmental Unit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8B777-4757-E246-95B5-3C4444104209}"/>
              </a:ext>
            </a:extLst>
          </p:cNvPr>
          <p:cNvGrpSpPr/>
          <p:nvPr/>
        </p:nvGrpSpPr>
        <p:grpSpPr>
          <a:xfrm>
            <a:off x="341222" y="2177309"/>
            <a:ext cx="8461554" cy="2001134"/>
            <a:chOff x="341222" y="1427866"/>
            <a:chExt cx="8461554" cy="2001134"/>
          </a:xfrm>
        </p:grpSpPr>
        <p:sp>
          <p:nvSpPr>
            <p:cNvPr id="18" name="Rectangle: Rounded Corners 2">
              <a:extLst>
                <a:ext uri="{FF2B5EF4-FFF2-40B4-BE49-F238E27FC236}">
                  <a16:creationId xmlns:a16="http://schemas.microsoft.com/office/drawing/2014/main" id="{87BA6E84-9F01-3F42-A580-6C1F7C93A10D}"/>
                </a:ext>
              </a:extLst>
            </p:cNvPr>
            <p:cNvSpPr/>
            <p:nvPr/>
          </p:nvSpPr>
          <p:spPr>
            <a:xfrm>
              <a:off x="2843516" y="1427866"/>
              <a:ext cx="3456968" cy="833377"/>
            </a:xfrm>
            <a:prstGeom prst="roundRect">
              <a:avLst>
                <a:gd name="adj" fmla="val 0"/>
              </a:avLst>
            </a:prstGeom>
            <a:solidFill>
              <a:srgbClr val="5B9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Police Security &amp; Operational Safety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: Rounded Corners 2">
              <a:extLst>
                <a:ext uri="{FF2B5EF4-FFF2-40B4-BE49-F238E27FC236}">
                  <a16:creationId xmlns:a16="http://schemas.microsoft.com/office/drawing/2014/main" id="{CE9BC95F-0D0A-6248-9BA5-6171248833FC}"/>
                </a:ext>
              </a:extLst>
            </p:cNvPr>
            <p:cNvSpPr/>
            <p:nvPr/>
          </p:nvSpPr>
          <p:spPr>
            <a:xfrm>
              <a:off x="341222" y="2772137"/>
              <a:ext cx="1859472" cy="656863"/>
            </a:xfrm>
            <a:prstGeom prst="roundRect">
              <a:avLst>
                <a:gd name="adj" fmla="val 0"/>
              </a:avLst>
            </a:prstGeom>
            <a:solidFill>
              <a:srgbClr val="DCE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Security Liaison</a:t>
              </a:r>
            </a:p>
          </p:txBody>
        </p:sp>
        <p:sp>
          <p:nvSpPr>
            <p:cNvPr id="20" name="Rectangle: Rounded Corners 2">
              <a:extLst>
                <a:ext uri="{FF2B5EF4-FFF2-40B4-BE49-F238E27FC236}">
                  <a16:creationId xmlns:a16="http://schemas.microsoft.com/office/drawing/2014/main" id="{B78CC574-7E18-A846-B4D7-55A6C3F9A405}"/>
                </a:ext>
              </a:extLst>
            </p:cNvPr>
            <p:cNvSpPr/>
            <p:nvPr/>
          </p:nvSpPr>
          <p:spPr>
            <a:xfrm>
              <a:off x="2541916" y="2772137"/>
              <a:ext cx="1859472" cy="656863"/>
            </a:xfrm>
            <a:prstGeom prst="roundRect">
              <a:avLst>
                <a:gd name="adj" fmla="val 0"/>
              </a:avLst>
            </a:prstGeom>
            <a:solidFill>
              <a:srgbClr val="DCE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Occupational Safety Focal Point</a:t>
              </a:r>
            </a:p>
          </p:txBody>
        </p:sp>
        <p:sp>
          <p:nvSpPr>
            <p:cNvPr id="22" name="Rectangle: Rounded Corners 2">
              <a:extLst>
                <a:ext uri="{FF2B5EF4-FFF2-40B4-BE49-F238E27FC236}">
                  <a16:creationId xmlns:a16="http://schemas.microsoft.com/office/drawing/2014/main" id="{F60815E7-EF98-9C48-846A-6AF40A923C6E}"/>
                </a:ext>
              </a:extLst>
            </p:cNvPr>
            <p:cNvSpPr/>
            <p:nvPr/>
          </p:nvSpPr>
          <p:spPr>
            <a:xfrm>
              <a:off x="4742610" y="2772137"/>
              <a:ext cx="1859472" cy="656863"/>
            </a:xfrm>
            <a:prstGeom prst="roundRect">
              <a:avLst>
                <a:gd name="adj" fmla="val 0"/>
              </a:avLst>
            </a:prstGeom>
            <a:solidFill>
              <a:srgbClr val="DCE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Environment </a:t>
              </a:r>
              <a:b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Focal Point</a:t>
              </a:r>
            </a:p>
          </p:txBody>
        </p:sp>
        <p:sp>
          <p:nvSpPr>
            <p:cNvPr id="23" name="Rectangle: Rounded Corners 2">
              <a:extLst>
                <a:ext uri="{FF2B5EF4-FFF2-40B4-BE49-F238E27FC236}">
                  <a16:creationId xmlns:a16="http://schemas.microsoft.com/office/drawing/2014/main" id="{2B54AE8D-F842-BA43-AF54-E958FA75632E}"/>
                </a:ext>
              </a:extLst>
            </p:cNvPr>
            <p:cNvSpPr/>
            <p:nvPr/>
          </p:nvSpPr>
          <p:spPr>
            <a:xfrm>
              <a:off x="6943304" y="2772137"/>
              <a:ext cx="1859472" cy="656863"/>
            </a:xfrm>
            <a:prstGeom prst="roundRect">
              <a:avLst>
                <a:gd name="adj" fmla="val 0"/>
              </a:avLst>
            </a:prstGeom>
            <a:solidFill>
              <a:srgbClr val="DCE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Armament </a:t>
              </a:r>
              <a:b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13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(Armed Missions)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E24279-66DF-7D49-B40E-16E22D4CF67C}"/>
                </a:ext>
              </a:extLst>
            </p:cNvPr>
            <p:cNvCxnSpPr>
              <a:cxnSpLocks/>
            </p:cNvCxnSpPr>
            <p:nvPr/>
          </p:nvCxnSpPr>
          <p:spPr>
            <a:xfrm>
              <a:off x="1261641" y="2585475"/>
              <a:ext cx="659816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DFCA72-F7D4-FB47-B530-393EB8CFEA8C}"/>
                </a:ext>
              </a:extLst>
            </p:cNvPr>
            <p:cNvCxnSpPr>
              <a:cxnSpLocks/>
            </p:cNvCxnSpPr>
            <p:nvPr/>
          </p:nvCxnSpPr>
          <p:spPr>
            <a:xfrm>
              <a:off x="4560724" y="2261243"/>
              <a:ext cx="0" cy="32423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4805F5-2433-EA48-B33D-B1A2D0928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1939" y="2585475"/>
              <a:ext cx="0" cy="1866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B3FB1A-B98A-0447-9873-2542525500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3718" y="2585475"/>
              <a:ext cx="0" cy="1866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1EF768-B10C-F849-A070-9782755E04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514" y="2585475"/>
              <a:ext cx="0" cy="1866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C789EBD-F9B1-A448-8D2B-FC806DB39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5246" y="2585475"/>
              <a:ext cx="0" cy="1866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1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n-GB" altLang="en-US" sz="2800" b="1" dirty="0">
                <a:solidFill>
                  <a:srgbClr val="002060"/>
                </a:solidFill>
                <a:ea typeface="MS PGothic" charset="0"/>
                <a:cs typeface="MS PGothic" charset="0"/>
              </a:rPr>
              <a:t>Summary of </a:t>
            </a:r>
            <a:r>
              <a:rPr lang="en-GB" altLang="en-US" sz="2800" dirty="0">
                <a:ea typeface="MS PGothic" charset="0"/>
                <a:cs typeface="MS PGothic" charset="0"/>
              </a:rPr>
              <a:t>Key</a:t>
            </a:r>
            <a:r>
              <a:rPr lang="en-US" altLang="en-US" sz="2800" b="1" dirty="0">
                <a:solidFill>
                  <a:srgbClr val="002060"/>
                </a:solidFill>
                <a:ea typeface="MS PGothic" charset="0"/>
                <a:cs typeface="MS PGothic" charset="0"/>
              </a:rPr>
              <a:t> Messages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24729" y="1508047"/>
            <a:ext cx="7694542" cy="3293209"/>
          </a:xfr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en-US" sz="2000" dirty="0"/>
              <a:t>The Administration Pillar provides support to the other pillars to facilitate their work.</a:t>
            </a:r>
          </a:p>
          <a:p>
            <a:pPr>
              <a:spcAft>
                <a:spcPts val="2400"/>
              </a:spcAft>
            </a:pPr>
            <a:r>
              <a:rPr lang="en-US" altLang="en-US" sz="2000" dirty="0"/>
              <a:t>The Police Administration Pillar directly affects IPOs and enables them to have a smooth tour of duty. </a:t>
            </a:r>
          </a:p>
          <a:p>
            <a:pPr>
              <a:spcAft>
                <a:spcPts val="2400"/>
              </a:spcAft>
            </a:pPr>
            <a:r>
              <a:rPr lang="en-US" altLang="en-US" sz="2000" dirty="0"/>
              <a:t>The Administration Pillar typically comprises six units: Planning and Budget, Professional Standards, Human Resources Management, Logistics, Police Learning and Development (L&amp;D) and Security and Occupational Safety.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5CF62B-9900-8243-B562-F5BC5361C16F}"/>
              </a:ext>
            </a:extLst>
          </p:cNvPr>
          <p:cNvCxnSpPr/>
          <p:nvPr/>
        </p:nvCxnSpPr>
        <p:spPr>
          <a:xfrm>
            <a:off x="1219200" y="2344479"/>
            <a:ext cx="6781800" cy="0"/>
          </a:xfrm>
          <a:prstGeom prst="line">
            <a:avLst/>
          </a:prstGeom>
          <a:ln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17CC7-93E2-4B40-B9B5-1B2A2CA5DEF9}"/>
              </a:ext>
            </a:extLst>
          </p:cNvPr>
          <p:cNvCxnSpPr/>
          <p:nvPr/>
        </p:nvCxnSpPr>
        <p:spPr>
          <a:xfrm>
            <a:off x="1219200" y="3188254"/>
            <a:ext cx="6781800" cy="0"/>
          </a:xfrm>
          <a:prstGeom prst="line">
            <a:avLst/>
          </a:prstGeom>
          <a:ln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n-GB" altLang="en-US" sz="2800" b="1" dirty="0">
                <a:solidFill>
                  <a:srgbClr val="002060"/>
                </a:solidFill>
                <a:ea typeface="MS PGothic" charset="0"/>
                <a:cs typeface="MS PGothic" charset="0"/>
              </a:rPr>
              <a:t>Summary of </a:t>
            </a:r>
            <a:r>
              <a:rPr lang="en-GB" altLang="en-US" sz="2800" dirty="0">
                <a:ea typeface="MS PGothic" charset="0"/>
                <a:cs typeface="MS PGothic" charset="0"/>
              </a:rPr>
              <a:t>Key</a:t>
            </a:r>
            <a:r>
              <a:rPr lang="en-US" altLang="en-US" sz="2800" b="1" dirty="0">
                <a:solidFill>
                  <a:srgbClr val="002060"/>
                </a:solidFill>
                <a:ea typeface="MS PGothic" charset="0"/>
                <a:cs typeface="MS PGothic" charset="0"/>
              </a:rPr>
              <a:t> Messages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24729" y="1508047"/>
            <a:ext cx="7694542" cy="2616101"/>
          </a:xfr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en-US" sz="2000" dirty="0"/>
              <a:t>Police Human Resources Management encompasses all internal processes related to the deployment of </a:t>
            </a:r>
            <a:r>
              <a:rPr lang="en-US" altLang="en-US" sz="2000"/>
              <a:t>police personnel. </a:t>
            </a:r>
            <a:r>
              <a:rPr lang="en-US" altLang="en-US" sz="2000" dirty="0"/>
              <a:t>The Police Administration Pillar directly affects IPOs and enables them to have a smooth tour of duty. </a:t>
            </a:r>
          </a:p>
          <a:p>
            <a:pPr>
              <a:spcAft>
                <a:spcPts val="2400"/>
              </a:spcAft>
            </a:pPr>
            <a:r>
              <a:rPr lang="en-US" altLang="en-US" sz="2000" dirty="0"/>
              <a:t>Knowing the structure of the Police Administration Pillar enables IPOs to understand where to turn for specific requests and procedures.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17CC7-93E2-4B40-B9B5-1B2A2CA5DEF9}"/>
              </a:ext>
            </a:extLst>
          </p:cNvPr>
          <p:cNvCxnSpPr/>
          <p:nvPr/>
        </p:nvCxnSpPr>
        <p:spPr>
          <a:xfrm>
            <a:off x="1219200" y="2935335"/>
            <a:ext cx="6781800" cy="0"/>
          </a:xfrm>
          <a:prstGeom prst="line">
            <a:avLst/>
          </a:prstGeom>
          <a:ln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252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36117EDB-AD2E-2546-B695-9A503E5C5782}"/>
              </a:ext>
            </a:extLst>
          </p:cNvPr>
          <p:cNvSpPr txBox="1"/>
          <p:nvPr/>
        </p:nvSpPr>
        <p:spPr>
          <a:xfrm>
            <a:off x="717331" y="591436"/>
            <a:ext cx="7772400" cy="5334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CH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30360E8-2E17-4843-AC8F-59AB4C2125F6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35F46-0957-464E-BA03-333B5E26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</a:t>
            </a:r>
            <a:b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3F121-4C1D-48ED-B8A4-392DB460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Knowing the </a:t>
            </a:r>
            <a:r>
              <a:rPr lang="en-GB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internal functioning of the Administration pillar, as well as the policies, standard operating procedures and manuals governing its work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, enables IPOs to identify where to turn for specific requests and procedures.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000D251-08F2-E645-B26A-FF6F0D3F98BA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C94AE4-AD4F-4DDB-8AD0-9173B2B1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67ABF-CCAF-40AA-A4D7-E65A0D8A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Explain the three pillars approach of the UNPOL structure</a:t>
            </a:r>
            <a:endParaRPr lang="en-CH" sz="2100" dirty="0"/>
          </a:p>
          <a:p>
            <a:pPr marL="342900" lvl="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Identify key Human Resources Management matters relevant to police personnel (IPOs)</a:t>
            </a:r>
          </a:p>
          <a:p>
            <a:pPr marL="342900" lvl="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Illustrate the rationale of having a knowledge and records management mechanism in place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Explain the role of the Learning and Development Unit</a:t>
            </a:r>
            <a:endParaRPr lang="en-CH" sz="2100" dirty="0"/>
          </a:p>
          <a:p>
            <a:pPr marL="342900" lvl="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List the six units of the Police Administration Pillar</a:t>
            </a:r>
            <a:endParaRPr lang="en-CH" sz="2100" dirty="0"/>
          </a:p>
        </p:txBody>
      </p:sp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660B-35F2-4A8F-BC1D-5181A979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Century Gothic"/>
              </a:rPr>
              <a:t>Lesson Overview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19A3AB-1B3F-414F-8DD9-08AA0FF0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29" y="1738830"/>
            <a:ext cx="8065310" cy="4144963"/>
          </a:xfrm>
          <a:noFill/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Internal Structure of the Police Administration Pillar</a:t>
            </a:r>
            <a:endParaRPr lang="en-CH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Human Resources Management</a:t>
            </a:r>
            <a:endParaRPr lang="en-CH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Knowledge and Records Management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Learning and Development </a:t>
            </a:r>
            <a:endParaRPr lang="en-CH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Police Logistics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Professional Standards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Planning and Budget</a:t>
            </a:r>
            <a:endParaRPr lang="en-CH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Safety and Security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5C496AB-7F4E-BB43-BD49-C4F160840960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3958D5D7-B038-8246-AFA1-171BAD12386D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91318B-BD52-4EDA-979F-CF34F46276AF}"/>
              </a:ext>
            </a:extLst>
          </p:cNvPr>
          <p:cNvCxnSpPr>
            <a:cxnSpLocks/>
            <a:stCxn id="10" idx="2"/>
            <a:endCxn id="13" idx="1"/>
          </p:cNvCxnSpPr>
          <p:nvPr/>
        </p:nvCxnSpPr>
        <p:spPr>
          <a:xfrm>
            <a:off x="1750189" y="4096659"/>
            <a:ext cx="1788778" cy="131762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002C93-37FC-4D42-9054-FE68C5EA3CD9}"/>
              </a:ext>
            </a:extLst>
          </p:cNvPr>
          <p:cNvCxnSpPr>
            <a:cxnSpLocks/>
            <a:stCxn id="14" idx="2"/>
            <a:endCxn id="13" idx="3"/>
          </p:cNvCxnSpPr>
          <p:nvPr/>
        </p:nvCxnSpPr>
        <p:spPr>
          <a:xfrm flipH="1">
            <a:off x="5520162" y="4096659"/>
            <a:ext cx="1873650" cy="131762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BDE50B-EAD4-440E-8C40-379B60F8F6D6}"/>
              </a:ext>
            </a:extLst>
          </p:cNvPr>
          <p:cNvSpPr/>
          <p:nvPr/>
        </p:nvSpPr>
        <p:spPr>
          <a:xfrm>
            <a:off x="3538967" y="5032866"/>
            <a:ext cx="1981195" cy="76283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Host Country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931D71-315B-454D-8B08-9404716CAD4C}"/>
              </a:ext>
            </a:extLst>
          </p:cNvPr>
          <p:cNvSpPr/>
          <p:nvPr/>
        </p:nvSpPr>
        <p:spPr>
          <a:xfrm>
            <a:off x="3545716" y="2071869"/>
            <a:ext cx="1981195" cy="62413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HOPC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634838-07A8-40CB-8F67-DF4B099DD610}"/>
              </a:ext>
            </a:extLst>
          </p:cNvPr>
          <p:cNvSpPr/>
          <p:nvPr/>
        </p:nvSpPr>
        <p:spPr>
          <a:xfrm>
            <a:off x="759591" y="3333824"/>
            <a:ext cx="1981195" cy="762835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D/HOPC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Operations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A6B6B8-6BE0-4E05-8180-65143B303C01}"/>
              </a:ext>
            </a:extLst>
          </p:cNvPr>
          <p:cNvSpPr/>
          <p:nvPr/>
        </p:nvSpPr>
        <p:spPr>
          <a:xfrm>
            <a:off x="3545716" y="3333822"/>
            <a:ext cx="1981195" cy="762837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COS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Admin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E1A890-68BE-4554-8034-783505B839E4}"/>
              </a:ext>
            </a:extLst>
          </p:cNvPr>
          <p:cNvSpPr/>
          <p:nvPr/>
        </p:nvSpPr>
        <p:spPr>
          <a:xfrm>
            <a:off x="6403214" y="3333822"/>
            <a:ext cx="1981195" cy="762837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D/HOPC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AAE903-0453-435A-ADE8-C23A40A3DCED}"/>
              </a:ext>
            </a:extLst>
          </p:cNvPr>
          <p:cNvCxnSpPr/>
          <p:nvPr/>
        </p:nvCxnSpPr>
        <p:spPr>
          <a:xfrm>
            <a:off x="1755014" y="2917729"/>
            <a:ext cx="56387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C9FDD6-4FD3-46A5-AA88-960B417EB565}"/>
              </a:ext>
            </a:extLst>
          </p:cNvPr>
          <p:cNvCxnSpPr>
            <a:stCxn id="3" idx="2"/>
            <a:endCxn id="12" idx="0"/>
          </p:cNvCxnSpPr>
          <p:nvPr/>
        </p:nvCxnSpPr>
        <p:spPr>
          <a:xfrm>
            <a:off x="4536314" y="2696008"/>
            <a:ext cx="0" cy="63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CA3087-E98A-422A-A9DC-7D7AA768B4D0}"/>
              </a:ext>
            </a:extLst>
          </p:cNvPr>
          <p:cNvCxnSpPr>
            <a:cxnSpLocks/>
          </p:cNvCxnSpPr>
          <p:nvPr/>
        </p:nvCxnSpPr>
        <p:spPr>
          <a:xfrm>
            <a:off x="1755014" y="2917729"/>
            <a:ext cx="0" cy="414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D565C3-0EE7-4B39-B4BB-7D599A643696}"/>
              </a:ext>
            </a:extLst>
          </p:cNvPr>
          <p:cNvCxnSpPr>
            <a:cxnSpLocks/>
          </p:cNvCxnSpPr>
          <p:nvPr/>
        </p:nvCxnSpPr>
        <p:spPr>
          <a:xfrm>
            <a:off x="7393811" y="2917729"/>
            <a:ext cx="0" cy="414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36FEE6-4E4F-482A-B753-C3919E25B81F}"/>
              </a:ext>
            </a:extLst>
          </p:cNvPr>
          <p:cNvCxnSpPr/>
          <p:nvPr/>
        </p:nvCxnSpPr>
        <p:spPr>
          <a:xfrm>
            <a:off x="1755014" y="4859495"/>
            <a:ext cx="563879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2CCED0-C6B5-432E-B64B-285B48E47CF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536314" y="4096659"/>
            <a:ext cx="0" cy="75912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874C1-0AF9-4458-AD65-284DCF1ED79E}"/>
              </a:ext>
            </a:extLst>
          </p:cNvPr>
          <p:cNvCxnSpPr>
            <a:cxnSpLocks/>
          </p:cNvCxnSpPr>
          <p:nvPr/>
        </p:nvCxnSpPr>
        <p:spPr>
          <a:xfrm flipH="1">
            <a:off x="7393811" y="4098449"/>
            <a:ext cx="1" cy="75912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181CB-6C64-4B88-B41F-620F68A2E8F8}"/>
              </a:ext>
            </a:extLst>
          </p:cNvPr>
          <p:cNvCxnSpPr>
            <a:cxnSpLocks/>
          </p:cNvCxnSpPr>
          <p:nvPr/>
        </p:nvCxnSpPr>
        <p:spPr>
          <a:xfrm flipH="1">
            <a:off x="1760457" y="4121157"/>
            <a:ext cx="1" cy="75912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12" idx="3"/>
            <a:endCxn id="14" idx="1"/>
          </p:cNvCxnSpPr>
          <p:nvPr/>
        </p:nvCxnSpPr>
        <p:spPr>
          <a:xfrm>
            <a:off x="5526911" y="3715241"/>
            <a:ext cx="87630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1"/>
            <a:endCxn id="10" idx="3"/>
          </p:cNvCxnSpPr>
          <p:nvPr/>
        </p:nvCxnSpPr>
        <p:spPr>
          <a:xfrm flipH="1">
            <a:off x="2740786" y="3715241"/>
            <a:ext cx="804930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B21E6D-9B7E-482D-A894-C6A4A13E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dirty="0"/>
              <a:t>UN Police </a:t>
            </a:r>
            <a:r>
              <a:rPr lang="en-US" dirty="0" err="1"/>
              <a:t>Organisational</a:t>
            </a:r>
            <a:r>
              <a:rPr lang="en-U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0844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53D5DF0-00A9-E643-9506-0BA0B2D71EDE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CF79F-E0DC-4F49-9E54-89954C05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/>
            </a:br>
            <a:r>
              <a:rPr lang="en-US" dirty="0"/>
              <a:t>Administration Pillar</a:t>
            </a:r>
            <a:endParaRPr lang="en-US" sz="3600" dirty="0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927C914-06FF-4C48-BD05-5D8B253CC93C}"/>
              </a:ext>
            </a:extLst>
          </p:cNvPr>
          <p:cNvSpPr/>
          <p:nvPr/>
        </p:nvSpPr>
        <p:spPr>
          <a:xfrm>
            <a:off x="2843516" y="2199462"/>
            <a:ext cx="3456968" cy="833377"/>
          </a:xfrm>
          <a:prstGeom prst="roundRect">
            <a:avLst>
              <a:gd name="adj" fmla="val 0"/>
            </a:avLst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Police Administration Pillar </a:t>
            </a:r>
            <a:r>
              <a:rPr lang="en-US" sz="2000" dirty="0">
                <a:latin typeface="Century Gothic" panose="020B0502020202020204" pitchFamily="34" charset="0"/>
              </a:rPr>
              <a:t>Chief of Staff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A6163F-69F5-B74F-9670-1F0FAF51399E}"/>
              </a:ext>
            </a:extLst>
          </p:cNvPr>
          <p:cNvGrpSpPr/>
          <p:nvPr/>
        </p:nvGrpSpPr>
        <p:grpSpPr>
          <a:xfrm>
            <a:off x="2377425" y="3526569"/>
            <a:ext cx="4349394" cy="497380"/>
            <a:chOff x="2479669" y="3109769"/>
            <a:chExt cx="4349394" cy="784843"/>
          </a:xfrm>
          <a:solidFill>
            <a:srgbClr val="8EB4E3"/>
          </a:solidFill>
        </p:grpSpPr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398AA4EA-3F8F-5847-A016-EE7A108DD919}"/>
                </a:ext>
              </a:extLst>
            </p:cNvPr>
            <p:cNvSpPr/>
            <p:nvPr/>
          </p:nvSpPr>
          <p:spPr>
            <a:xfrm>
              <a:off x="2479669" y="3130680"/>
              <a:ext cx="1971552" cy="763932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latin typeface="Century Gothic" panose="020B0502020202020204" pitchFamily="34" charset="0"/>
                </a:rPr>
                <a:t>Professional </a:t>
              </a:r>
              <a:br>
                <a:rPr lang="en-US" sz="1300" dirty="0">
                  <a:latin typeface="Century Gothic" panose="020B0502020202020204" pitchFamily="34" charset="0"/>
                </a:rPr>
              </a:br>
              <a:r>
                <a:rPr lang="en-US" sz="1300" dirty="0">
                  <a:latin typeface="Century Gothic" panose="020B0502020202020204" pitchFamily="34" charset="0"/>
                </a:rPr>
                <a:t>Standards Unit</a:t>
              </a:r>
            </a:p>
          </p:txBody>
        </p:sp>
        <p:sp>
          <p:nvSpPr>
            <p:cNvPr id="8" name="Rectangle: Rounded Corners 2">
              <a:extLst>
                <a:ext uri="{FF2B5EF4-FFF2-40B4-BE49-F238E27FC236}">
                  <a16:creationId xmlns:a16="http://schemas.microsoft.com/office/drawing/2014/main" id="{4B7F6B15-27DF-1742-A593-A04E95D8E666}"/>
                </a:ext>
              </a:extLst>
            </p:cNvPr>
            <p:cNvSpPr/>
            <p:nvPr/>
          </p:nvSpPr>
          <p:spPr>
            <a:xfrm>
              <a:off x="4857511" y="3109769"/>
              <a:ext cx="1971552" cy="76392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latin typeface="Century Gothic" panose="020B0502020202020204" pitchFamily="34" charset="0"/>
                </a:rPr>
                <a:t>Planning and Budget Unit</a:t>
              </a:r>
            </a:p>
          </p:txBody>
        </p:sp>
      </p:grp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4D705982-EC47-694B-9A59-67E88F7E4D25}"/>
              </a:ext>
            </a:extLst>
          </p:cNvPr>
          <p:cNvSpPr/>
          <p:nvPr/>
        </p:nvSpPr>
        <p:spPr>
          <a:xfrm>
            <a:off x="341222" y="4631612"/>
            <a:ext cx="1859472" cy="656863"/>
          </a:xfrm>
          <a:prstGeom prst="roundRect">
            <a:avLst>
              <a:gd name="adj" fmla="val 0"/>
            </a:avLst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Human Resources Management Unit</a:t>
            </a:r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7BDF632F-443A-C547-94F3-F4D04BE6AF76}"/>
              </a:ext>
            </a:extLst>
          </p:cNvPr>
          <p:cNvSpPr/>
          <p:nvPr/>
        </p:nvSpPr>
        <p:spPr>
          <a:xfrm>
            <a:off x="2541916" y="4631612"/>
            <a:ext cx="1859472" cy="656863"/>
          </a:xfrm>
          <a:prstGeom prst="roundRect">
            <a:avLst>
              <a:gd name="adj" fmla="val 0"/>
            </a:avLst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Logistics Unit</a:t>
            </a:r>
          </a:p>
        </p:txBody>
      </p:sp>
      <p:sp>
        <p:nvSpPr>
          <p:cNvPr id="15" name="Rectangle: Rounded Corners 2">
            <a:extLst>
              <a:ext uri="{FF2B5EF4-FFF2-40B4-BE49-F238E27FC236}">
                <a16:creationId xmlns:a16="http://schemas.microsoft.com/office/drawing/2014/main" id="{FC77BF64-9933-2140-A0E0-FF2A0EC84240}"/>
              </a:ext>
            </a:extLst>
          </p:cNvPr>
          <p:cNvSpPr/>
          <p:nvPr/>
        </p:nvSpPr>
        <p:spPr>
          <a:xfrm>
            <a:off x="4742610" y="4631612"/>
            <a:ext cx="1859472" cy="656863"/>
          </a:xfrm>
          <a:prstGeom prst="roundRect">
            <a:avLst>
              <a:gd name="adj" fmla="val 0"/>
            </a:avLst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Police Learning &amp; Development Unit</a:t>
            </a:r>
          </a:p>
        </p:txBody>
      </p:sp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1AC66C58-E3A0-C54A-A9BB-D4373C21D4B9}"/>
              </a:ext>
            </a:extLst>
          </p:cNvPr>
          <p:cNvSpPr/>
          <p:nvPr/>
        </p:nvSpPr>
        <p:spPr>
          <a:xfrm>
            <a:off x="6943304" y="4631612"/>
            <a:ext cx="1859472" cy="656863"/>
          </a:xfrm>
          <a:prstGeom prst="roundRect">
            <a:avLst>
              <a:gd name="adj" fmla="val 0"/>
            </a:avLst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Security/</a:t>
            </a:r>
            <a:b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Occupational Safety &amp; Environment Unit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FE229C-CA19-3741-8A57-BEFF3FF05050}"/>
              </a:ext>
            </a:extLst>
          </p:cNvPr>
          <p:cNvCxnSpPr>
            <a:cxnSpLocks/>
          </p:cNvCxnSpPr>
          <p:nvPr/>
        </p:nvCxnSpPr>
        <p:spPr>
          <a:xfrm>
            <a:off x="1261641" y="4431698"/>
            <a:ext cx="65981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A5014B-6761-D84D-9C6A-5D0F082FA670}"/>
              </a:ext>
            </a:extLst>
          </p:cNvPr>
          <p:cNvCxnSpPr>
            <a:cxnSpLocks/>
          </p:cNvCxnSpPr>
          <p:nvPr/>
        </p:nvCxnSpPr>
        <p:spPr>
          <a:xfrm>
            <a:off x="4560724" y="3032841"/>
            <a:ext cx="0" cy="14121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9D4112-408B-5A4C-9B0F-979E7F7A2140}"/>
              </a:ext>
            </a:extLst>
          </p:cNvPr>
          <p:cNvCxnSpPr>
            <a:cxnSpLocks/>
          </p:cNvCxnSpPr>
          <p:nvPr/>
        </p:nvCxnSpPr>
        <p:spPr>
          <a:xfrm flipV="1">
            <a:off x="1261939" y="4444950"/>
            <a:ext cx="0" cy="186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FF344B-0888-7740-9CFF-C7FF6B5740A3}"/>
              </a:ext>
            </a:extLst>
          </p:cNvPr>
          <p:cNvCxnSpPr>
            <a:cxnSpLocks/>
          </p:cNvCxnSpPr>
          <p:nvPr/>
        </p:nvCxnSpPr>
        <p:spPr>
          <a:xfrm flipV="1">
            <a:off x="3463718" y="4444950"/>
            <a:ext cx="0" cy="186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7E3DF0-B3CD-6946-881F-9DC0FE85C2E3}"/>
              </a:ext>
            </a:extLst>
          </p:cNvPr>
          <p:cNvCxnSpPr>
            <a:cxnSpLocks/>
          </p:cNvCxnSpPr>
          <p:nvPr/>
        </p:nvCxnSpPr>
        <p:spPr>
          <a:xfrm flipV="1">
            <a:off x="5671514" y="4444950"/>
            <a:ext cx="0" cy="186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F040F1-8970-5544-85F7-B43FF3A979C3}"/>
              </a:ext>
            </a:extLst>
          </p:cNvPr>
          <p:cNvCxnSpPr>
            <a:cxnSpLocks/>
          </p:cNvCxnSpPr>
          <p:nvPr/>
        </p:nvCxnSpPr>
        <p:spPr>
          <a:xfrm flipV="1">
            <a:off x="7855246" y="4444950"/>
            <a:ext cx="0" cy="186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E5252D-C9F3-F94D-BF65-6E4D9CD71871}"/>
              </a:ext>
            </a:extLst>
          </p:cNvPr>
          <p:cNvCxnSpPr/>
          <p:nvPr/>
        </p:nvCxnSpPr>
        <p:spPr>
          <a:xfrm>
            <a:off x="4316900" y="3755381"/>
            <a:ext cx="48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55ECF623-6310-8541-A476-6A8FB61D371B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933CBD-3086-4B2D-AD88-F655B7DB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UNPOL Chief of Staff </a:t>
            </a:r>
            <a:br>
              <a:rPr lang="en-US" dirty="0"/>
            </a:br>
            <a:r>
              <a:rPr lang="en-US" sz="2800" b="0" dirty="0"/>
              <a:t>(COS)</a:t>
            </a:r>
            <a:endParaRPr lang="en-US" b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4EAFD2-841E-45A7-A6F1-6603A63D4C60}"/>
              </a:ext>
            </a:extLst>
          </p:cNvPr>
          <p:cNvGrpSpPr/>
          <p:nvPr/>
        </p:nvGrpSpPr>
        <p:grpSpPr>
          <a:xfrm>
            <a:off x="842782" y="2514600"/>
            <a:ext cx="3729332" cy="3022433"/>
            <a:chOff x="842782" y="2514600"/>
            <a:chExt cx="3729332" cy="3022433"/>
          </a:xfrm>
        </p:grpSpPr>
        <p:sp>
          <p:nvSpPr>
            <p:cNvPr id="18" name="Right Arrow 4">
              <a:extLst>
                <a:ext uri="{FF2B5EF4-FFF2-40B4-BE49-F238E27FC236}">
                  <a16:creationId xmlns:a16="http://schemas.microsoft.com/office/drawing/2014/main" id="{3E972B5D-1A74-8A4E-87D4-8B46A11FBB3C}"/>
                </a:ext>
              </a:extLst>
            </p:cNvPr>
            <p:cNvSpPr txBox="1"/>
            <p:nvPr/>
          </p:nvSpPr>
          <p:spPr>
            <a:xfrm>
              <a:off x="1138529" y="3429000"/>
              <a:ext cx="3433585" cy="2108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t" anchorCtr="0">
              <a:noAutofit/>
            </a:bodyPr>
            <a:lstStyle/>
            <a:p>
              <a:pPr marL="342900" lvl="1" indent="-342900" algn="l" defTabSz="977900">
                <a:lnSpc>
                  <a:spcPct val="90000"/>
                </a:lnSpc>
                <a:spcBef>
                  <a:spcPct val="0"/>
                </a:spcBef>
                <a:spcAft>
                  <a:spcPts val="1218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>
                  <a:latin typeface="Century Gothic" panose="020B0502020202020204" pitchFamily="34" charset="0"/>
                </a:rPr>
                <a:t>Oversees UNPOL’s Admin Pillar</a:t>
              </a:r>
            </a:p>
            <a:p>
              <a:pPr marL="342900" lvl="1" indent="-3429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>
                  <a:latin typeface="Century Gothic" panose="020B0502020202020204" pitchFamily="34" charset="0"/>
                </a:rPr>
                <a:t>Principal </a:t>
              </a:r>
              <a:r>
                <a:rPr lang="en-GB" sz="2000" kern="1200" dirty="0">
                  <a:latin typeface="Century Gothic" panose="020B0502020202020204" pitchFamily="34" charset="0"/>
                </a:rPr>
                <a:t>adviser to HOPC concerning all admin matters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D5654366-AA39-A647-9122-BF53FEE0F445}"/>
                </a:ext>
              </a:extLst>
            </p:cNvPr>
            <p:cNvSpPr txBox="1"/>
            <p:nvPr/>
          </p:nvSpPr>
          <p:spPr>
            <a:xfrm>
              <a:off x="842782" y="2514600"/>
              <a:ext cx="2560320" cy="91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b="1" kern="1200" dirty="0">
                  <a:solidFill>
                    <a:srgbClr val="5B92E5"/>
                  </a:solidFill>
                  <a:latin typeface="Century Gothic" panose="020B0502020202020204" pitchFamily="34" charset="0"/>
                </a:rPr>
                <a:t>Principal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4E09B9-94C6-8444-90D7-05F6FA5E9132}"/>
                </a:ext>
              </a:extLst>
            </p:cNvPr>
            <p:cNvCxnSpPr/>
            <p:nvPr/>
          </p:nvCxnSpPr>
          <p:spPr>
            <a:xfrm>
              <a:off x="1138529" y="3285460"/>
              <a:ext cx="28061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2771DD-EEB2-42EC-A28F-BFD42D9844FF}"/>
              </a:ext>
            </a:extLst>
          </p:cNvPr>
          <p:cNvGrpSpPr/>
          <p:nvPr/>
        </p:nvGrpSpPr>
        <p:grpSpPr>
          <a:xfrm>
            <a:off x="4867861" y="2514600"/>
            <a:ext cx="3667965" cy="2908005"/>
            <a:chOff x="4867861" y="2514600"/>
            <a:chExt cx="3667965" cy="2908005"/>
          </a:xfrm>
        </p:grpSpPr>
        <p:sp>
          <p:nvSpPr>
            <p:cNvPr id="13" name="Right Arrow 8">
              <a:extLst>
                <a:ext uri="{FF2B5EF4-FFF2-40B4-BE49-F238E27FC236}">
                  <a16:creationId xmlns:a16="http://schemas.microsoft.com/office/drawing/2014/main" id="{650C7E35-B900-2B49-9F3F-7B9C57A41373}"/>
                </a:ext>
              </a:extLst>
            </p:cNvPr>
            <p:cNvSpPr txBox="1"/>
            <p:nvPr/>
          </p:nvSpPr>
          <p:spPr>
            <a:xfrm>
              <a:off x="5128351" y="3429000"/>
              <a:ext cx="3407475" cy="19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t" anchorCtr="0">
              <a:noAutofit/>
            </a:bodyPr>
            <a:lstStyle/>
            <a:p>
              <a:pPr marL="342900" lvl="1" indent="-3429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Establishment of a Women’s Police Network</a:t>
              </a:r>
            </a:p>
            <a:p>
              <a:pPr marL="342900" lvl="1" indent="-3429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Represent HOPC at mission- and HQ-level meetings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72BF8E1-8802-2746-A5E4-6B8401B036B1}"/>
                </a:ext>
              </a:extLst>
            </p:cNvPr>
            <p:cNvSpPr txBox="1"/>
            <p:nvPr/>
          </p:nvSpPr>
          <p:spPr>
            <a:xfrm>
              <a:off x="4867861" y="2514600"/>
              <a:ext cx="2560320" cy="91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solidFill>
                    <a:srgbClr val="8EB4E3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Additional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47912B-149A-8647-AFD9-1EC8FB45AF41}"/>
                </a:ext>
              </a:extLst>
            </p:cNvPr>
            <p:cNvCxnSpPr/>
            <p:nvPr/>
          </p:nvCxnSpPr>
          <p:spPr>
            <a:xfrm>
              <a:off x="5019412" y="3285460"/>
              <a:ext cx="28061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79D5562D-752E-0D44-93A8-CF45C6DFD85B}"/>
              </a:ext>
            </a:extLst>
          </p:cNvPr>
          <p:cNvSpPr/>
          <p:nvPr/>
        </p:nvSpPr>
        <p:spPr>
          <a:xfrm rot="5400000">
            <a:off x="2805726" y="3469090"/>
            <a:ext cx="3040912" cy="1131933"/>
          </a:xfrm>
          <a:custGeom>
            <a:avLst/>
            <a:gdLst>
              <a:gd name="connsiteX0" fmla="*/ 0 w 3267702"/>
              <a:gd name="connsiteY0" fmla="*/ 1158949 h 1158949"/>
              <a:gd name="connsiteX1" fmla="*/ 1633851 w 3267702"/>
              <a:gd name="connsiteY1" fmla="*/ 0 h 1158949"/>
              <a:gd name="connsiteX2" fmla="*/ 3267702 w 3267702"/>
              <a:gd name="connsiteY2" fmla="*/ 1158949 h 1158949"/>
              <a:gd name="connsiteX3" fmla="*/ 0 w 3267702"/>
              <a:gd name="connsiteY3" fmla="*/ 1158949 h 1158949"/>
              <a:gd name="connsiteX0" fmla="*/ 0 w 3359142"/>
              <a:gd name="connsiteY0" fmla="*/ 1158949 h 1250389"/>
              <a:gd name="connsiteX1" fmla="*/ 1633851 w 3359142"/>
              <a:gd name="connsiteY1" fmla="*/ 0 h 1250389"/>
              <a:gd name="connsiteX2" fmla="*/ 3359142 w 3359142"/>
              <a:gd name="connsiteY2" fmla="*/ 1250389 h 125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42" h="1250389">
                <a:moveTo>
                  <a:pt x="0" y="1158949"/>
                </a:moveTo>
                <a:lnTo>
                  <a:pt x="1633851" y="0"/>
                </a:lnTo>
                <a:cubicBezTo>
                  <a:pt x="2178468" y="386316"/>
                  <a:pt x="3359142" y="1250389"/>
                  <a:pt x="3359142" y="1250389"/>
                </a:cubicBezTo>
              </a:path>
            </a:pathLst>
          </a:custGeom>
          <a:noFill/>
          <a:ln>
            <a:solidFill>
              <a:srgbClr val="DCE6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150" y="465515"/>
            <a:ext cx="641985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2800" b="1" dirty="0">
              <a:solidFill>
                <a:srgbClr val="003399"/>
              </a:solidFill>
              <a:latin typeface="Century Gothic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89604" y="3008864"/>
            <a:ext cx="1764792" cy="1828800"/>
          </a:xfrm>
          <a:prstGeom prst="ellipse">
            <a:avLst/>
          </a:prstGeom>
          <a:solidFill>
            <a:srgbClr val="5B92E5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HRM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869C86D-BB4D-1148-98F7-F12CCE9F7F80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0B4443F-DA85-4CEE-8C01-7D50B5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Management </a:t>
            </a:r>
            <a:r>
              <a:rPr lang="en-US" sz="2800" b="0" dirty="0"/>
              <a:t>(HRM)</a:t>
            </a: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59923-CED8-3443-8449-A6C1682752F6}"/>
              </a:ext>
            </a:extLst>
          </p:cNvPr>
          <p:cNvSpPr txBox="1"/>
          <p:nvPr/>
        </p:nvSpPr>
        <p:spPr>
          <a:xfrm>
            <a:off x="1793812" y="2570467"/>
            <a:ext cx="176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8EB4E3"/>
                </a:solidFill>
                <a:latin typeface="Century Gothic" panose="020B0502020202020204" pitchFamily="34" charset="0"/>
              </a:rPr>
              <a:t>Welfare matters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09887-7A03-C345-9FDC-FE067F03B916}"/>
              </a:ext>
            </a:extLst>
          </p:cNvPr>
          <p:cNvSpPr txBox="1"/>
          <p:nvPr/>
        </p:nvSpPr>
        <p:spPr>
          <a:xfrm>
            <a:off x="3558604" y="1983008"/>
            <a:ext cx="202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5B92E5"/>
                </a:solidFill>
                <a:latin typeface="Century Gothic" panose="020B0502020202020204" pitchFamily="34" charset="0"/>
              </a:rPr>
              <a:t>Selection and onboarding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EF3C17-EEBF-4146-9221-1A444F6DD27C}"/>
              </a:ext>
            </a:extLst>
          </p:cNvPr>
          <p:cNvSpPr txBox="1"/>
          <p:nvPr/>
        </p:nvSpPr>
        <p:spPr>
          <a:xfrm>
            <a:off x="5454395" y="2587064"/>
            <a:ext cx="189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8EB4E3"/>
                </a:solidFill>
                <a:latin typeface="Century Gothic" panose="020B0502020202020204" pitchFamily="34" charset="0"/>
              </a:rPr>
              <a:t>Check-in / Check-out</a:t>
            </a:r>
            <a:endParaRPr lang="en-GB" b="1" dirty="0">
              <a:solidFill>
                <a:srgbClr val="8EB4E3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122024-23B1-0B47-A177-10FA25A89328}"/>
              </a:ext>
            </a:extLst>
          </p:cNvPr>
          <p:cNvSpPr txBox="1"/>
          <p:nvPr/>
        </p:nvSpPr>
        <p:spPr>
          <a:xfrm>
            <a:off x="5626957" y="3837451"/>
            <a:ext cx="2147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5B92E5"/>
                </a:solidFill>
                <a:latin typeface="Century Gothic" panose="020B0502020202020204" pitchFamily="34" charset="0"/>
              </a:rPr>
              <a:t>Internal selection for component posts</a:t>
            </a:r>
            <a:endParaRPr lang="en-GB" b="1" dirty="0">
              <a:solidFill>
                <a:srgbClr val="5B92E5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71138B-1F56-2542-BF27-A374321A290E}"/>
              </a:ext>
            </a:extLst>
          </p:cNvPr>
          <p:cNvSpPr txBox="1"/>
          <p:nvPr/>
        </p:nvSpPr>
        <p:spPr>
          <a:xfrm>
            <a:off x="4571999" y="5144709"/>
            <a:ext cx="223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8EB4E3"/>
                </a:solidFill>
                <a:latin typeface="Century Gothic" panose="020B0502020202020204" pitchFamily="34" charset="0"/>
              </a:rPr>
              <a:t>Rotations, tour of duty, extensions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E7218D-805E-3B48-9426-E41AC8F8BA77}"/>
              </a:ext>
            </a:extLst>
          </p:cNvPr>
          <p:cNvSpPr txBox="1"/>
          <p:nvPr/>
        </p:nvSpPr>
        <p:spPr>
          <a:xfrm>
            <a:off x="2303882" y="5244011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8EB4E3"/>
                </a:solidFill>
                <a:latin typeface="Century Gothic" panose="020B0502020202020204" pitchFamily="34" charset="0"/>
              </a:rPr>
              <a:t>Repatriation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CF16D-4EB2-FC49-BF87-F0EB11FAC00F}"/>
              </a:ext>
            </a:extLst>
          </p:cNvPr>
          <p:cNvSpPr txBox="1"/>
          <p:nvPr/>
        </p:nvSpPr>
        <p:spPr>
          <a:xfrm>
            <a:off x="1411150" y="3782169"/>
            <a:ext cx="214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5B92E5"/>
                </a:solidFill>
                <a:latin typeface="Century Gothic" panose="020B0502020202020204" pitchFamily="34" charset="0"/>
              </a:rPr>
              <a:t>Performance management and appraisals</a:t>
            </a: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591365DD56D4D8750E674CD62EF32" ma:contentTypeVersion="15" ma:contentTypeDescription="Create a new document." ma:contentTypeScope="" ma:versionID="b705d44036b8c209ba60c04a3e72a81a">
  <xsd:schema xmlns:xsd="http://www.w3.org/2001/XMLSchema" xmlns:xs="http://www.w3.org/2001/XMLSchema" xmlns:p="http://schemas.microsoft.com/office/2006/metadata/properties" xmlns:ns2="ffaef953-2cda-4d9d-b070-85228d2d3b5f" xmlns:ns3="756f3f7a-cc20-4157-bc78-ddc9769d8db6" targetNamespace="http://schemas.microsoft.com/office/2006/metadata/properties" ma:root="true" ma:fieldsID="4834ab69a471149cc6084602625b200b" ns2:_="" ns3:_="">
    <xsd:import namespace="ffaef953-2cda-4d9d-b070-85228d2d3b5f"/>
    <xsd:import namespace="756f3f7a-cc20-4157-bc78-ddc9769d8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x0023_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ef953-2cda-4d9d-b070-85228d2d3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x0023_" ma:index="12" nillable="true" ma:displayName="#" ma:format="Dropdown" ma:internalName="_x0023_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3f7a-cc20-4157-bc78-ddc9769d8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6f3f7a-cc20-4157-bc78-ddc9769d8db6">
      <UserInfo>
        <DisplayName>Yue Xin</DisplayName>
        <AccountId>34</AccountId>
        <AccountType/>
      </UserInfo>
      <UserInfo>
        <DisplayName>Jaime Cuenca</DisplayName>
        <AccountId>35</AccountId>
        <AccountType/>
      </UserInfo>
      <UserInfo>
        <DisplayName>Katharina Waczek</DisplayName>
        <AccountId>12</AccountId>
        <AccountType/>
      </UserInfo>
      <UserInfo>
        <DisplayName>Stefan Schwarz</DisplayName>
        <AccountId>9</AccountId>
        <AccountType/>
      </UserInfo>
    </SharedWithUsers>
    <_Flow_SignoffStatus xmlns="ffaef953-2cda-4d9d-b070-85228d2d3b5f" xsi:nil="true"/>
    <_x0023_ xmlns="ffaef953-2cda-4d9d-b070-85228d2d3b5f" xsi:nil="true"/>
  </documentManagement>
</p:properties>
</file>

<file path=customXml/itemProps1.xml><?xml version="1.0" encoding="utf-8"?>
<ds:datastoreItem xmlns:ds="http://schemas.openxmlformats.org/officeDocument/2006/customXml" ds:itemID="{DFA17F5E-B723-42A9-966F-C68649484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09EE96-5CD9-4156-AEAB-A97C5E7CC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aef953-2cda-4d9d-b070-85228d2d3b5f"/>
    <ds:schemaRef ds:uri="756f3f7a-cc20-4157-bc78-ddc9769d8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3CE0D4-818B-4ACC-A606-C45A4FC2B206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ffaef953-2cda-4d9d-b070-85228d2d3b5f"/>
    <ds:schemaRef ds:uri="http://purl.org/dc/elements/1.1/"/>
    <ds:schemaRef ds:uri="http://schemas.microsoft.com/office/infopath/2007/PartnerControls"/>
    <ds:schemaRef ds:uri="756f3f7a-cc20-4157-bc78-ddc9769d8db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</TotalTime>
  <Words>1121</Words>
  <Application>Microsoft Macintosh PowerPoint</Application>
  <PresentationFormat>On-screen Show (4:3)</PresentationFormat>
  <Paragraphs>228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Office Theme</vt:lpstr>
      <vt:lpstr>PowerPoint Presentation</vt:lpstr>
      <vt:lpstr>Aim</vt:lpstr>
      <vt:lpstr>Relevance </vt:lpstr>
      <vt:lpstr>Learning Objectives </vt:lpstr>
      <vt:lpstr>Lesson Overview </vt:lpstr>
      <vt:lpstr>UN Police Organisational Chart</vt:lpstr>
      <vt:lpstr> Administration Pillar</vt:lpstr>
      <vt:lpstr>Role of UNPOL Chief of Staff  (COS)</vt:lpstr>
      <vt:lpstr>Human Resources Management (HRM)</vt:lpstr>
      <vt:lpstr>Selection &amp; Onboarding / Categories of UN </vt:lpstr>
      <vt:lpstr>Check-in &amp; Check-out</vt:lpstr>
      <vt:lpstr>In-mission Deployments  (IPOs)</vt:lpstr>
      <vt:lpstr>Rotations, Tour of Duty, Extensions</vt:lpstr>
      <vt:lpstr>Repatriation</vt:lpstr>
      <vt:lpstr>Performance Appraisals</vt:lpstr>
      <vt:lpstr>Personnel Welfare</vt:lpstr>
      <vt:lpstr>UN Police Knowledge and Records Management</vt:lpstr>
      <vt:lpstr>Police Learning and Development Unit</vt:lpstr>
      <vt:lpstr>Induction Training</vt:lpstr>
      <vt:lpstr>In-service Training </vt:lpstr>
      <vt:lpstr>Assessment for Mission Service (AMS)</vt:lpstr>
      <vt:lpstr>Police Logistics Unit:  Logistics &amp; Asset Management</vt:lpstr>
      <vt:lpstr>Police Professional Standards Unit</vt:lpstr>
      <vt:lpstr>Planning and Budget Unit</vt:lpstr>
      <vt:lpstr>Security, Occupational Safety and Environmental Unit </vt:lpstr>
      <vt:lpstr>Summary of Key Messages</vt:lpstr>
      <vt:lpstr>Summary of Key Messages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Katharina Waczek</dc:creator>
  <cp:lastModifiedBy>Katharina Waczek</cp:lastModifiedBy>
  <cp:revision>79</cp:revision>
  <dcterms:created xsi:type="dcterms:W3CDTF">2021-01-14T18:48:35Z</dcterms:created>
  <dcterms:modified xsi:type="dcterms:W3CDTF">2022-01-18T18:43:00Z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0x010100E52591365DD56D4D8750E674CD62EF32</vt:lpwstr>
  </property>
</Properties>
</file>