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0" r:id="rId3"/>
    <p:sldId id="261" r:id="rId4"/>
    <p:sldId id="262" r:id="rId5"/>
    <p:sldId id="386" r:id="rId6"/>
    <p:sldId id="346" r:id="rId7"/>
    <p:sldId id="361" r:id="rId8"/>
    <p:sldId id="362" r:id="rId9"/>
    <p:sldId id="319" r:id="rId10"/>
    <p:sldId id="358" r:id="rId11"/>
    <p:sldId id="369" r:id="rId12"/>
    <p:sldId id="370" r:id="rId13"/>
    <p:sldId id="371" r:id="rId14"/>
    <p:sldId id="385" r:id="rId15"/>
    <p:sldId id="387" r:id="rId16"/>
    <p:sldId id="373" r:id="rId17"/>
    <p:sldId id="374" r:id="rId18"/>
    <p:sldId id="380" r:id="rId19"/>
    <p:sldId id="383" r:id="rId20"/>
    <p:sldId id="282" r:id="rId21"/>
    <p:sldId id="280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HuV0Zh6EjGK0p/Ra0uJNFQ==" hashData="XGJh9gw9s6jE5U03bZz/0iQf8Pk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orge Arko-Dadzie" initials="G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8D9C36"/>
    <a:srgbClr val="DCE6F2"/>
    <a:srgbClr val="8EB4E3"/>
    <a:srgbClr val="00201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1" autoAdjust="0"/>
    <p:restoredTop sz="94705"/>
  </p:normalViewPr>
  <p:slideViewPr>
    <p:cSldViewPr>
      <p:cViewPr>
        <p:scale>
          <a:sx n="40" d="100"/>
          <a:sy n="40" d="100"/>
        </p:scale>
        <p:origin x="-2256" y="-11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038853-7F4A-CF40-8C7A-A75DA88950EE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541DD7-7603-5B4F-BD98-E9289727C031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>
              <a:latin typeface="Century Gothic"/>
              <a:cs typeface="Century Gothic"/>
            </a:rPr>
            <a:t>Sources of Stress</a:t>
          </a:r>
        </a:p>
      </dgm:t>
    </dgm:pt>
    <dgm:pt modelId="{842C703E-AFFC-9742-819B-4C4D93062310}" type="parTrans" cxnId="{A16ED86F-EC5D-5740-B438-BEAF368A1022}">
      <dgm:prSet/>
      <dgm:spPr/>
      <dgm:t>
        <a:bodyPr/>
        <a:lstStyle/>
        <a:p>
          <a:endParaRPr lang="en-US"/>
        </a:p>
      </dgm:t>
    </dgm:pt>
    <dgm:pt modelId="{B45B04A5-1C92-2646-8B90-2615A6079B69}" type="sibTrans" cxnId="{A16ED86F-EC5D-5740-B438-BEAF368A1022}">
      <dgm:prSet/>
      <dgm:spPr/>
      <dgm:t>
        <a:bodyPr/>
        <a:lstStyle/>
        <a:p>
          <a:endParaRPr lang="en-US"/>
        </a:p>
      </dgm:t>
    </dgm:pt>
    <dgm:pt modelId="{7ABD3DD5-1FCD-414F-85FF-9AF32F6B5705}">
      <dgm:prSet phldrT="[Text]" custT="1"/>
      <dgm:spPr>
        <a:solidFill>
          <a:srgbClr val="8EB4E3"/>
        </a:solidFill>
      </dgm:spPr>
      <dgm:t>
        <a:bodyPr/>
        <a:lstStyle/>
        <a:p>
          <a:r>
            <a:rPr lang="en-US" sz="1400" dirty="0">
              <a:solidFill>
                <a:schemeClr val="tx1"/>
              </a:solidFill>
              <a:latin typeface="Century Gothic"/>
              <a:cs typeface="Century Gothic"/>
            </a:rPr>
            <a:t>Environment</a:t>
          </a:r>
        </a:p>
      </dgm:t>
    </dgm:pt>
    <dgm:pt modelId="{B07AADE0-E661-5D44-A980-A0BDAD710404}" type="parTrans" cxnId="{0F07C763-6434-CD48-BD0C-AA0AB7314537}">
      <dgm:prSet/>
      <dgm:spPr/>
      <dgm:t>
        <a:bodyPr/>
        <a:lstStyle/>
        <a:p>
          <a:endParaRPr lang="en-US"/>
        </a:p>
      </dgm:t>
    </dgm:pt>
    <dgm:pt modelId="{F3B90D75-6419-8742-B2C0-AA6A851565C2}" type="sibTrans" cxnId="{0F07C763-6434-CD48-BD0C-AA0AB7314537}">
      <dgm:prSet/>
      <dgm:spPr/>
      <dgm:t>
        <a:bodyPr/>
        <a:lstStyle/>
        <a:p>
          <a:endParaRPr lang="en-US"/>
        </a:p>
      </dgm:t>
    </dgm:pt>
    <dgm:pt modelId="{2E2FE4C9-76A1-AE4A-9143-A5822DCF9F6B}">
      <dgm:prSet phldrT="[Text]" custT="1"/>
      <dgm:spPr>
        <a:solidFill>
          <a:srgbClr val="8EB4E3"/>
        </a:solidFill>
      </dgm:spPr>
      <dgm:t>
        <a:bodyPr/>
        <a:lstStyle/>
        <a:p>
          <a:r>
            <a:rPr lang="en-US" sz="1400" spc="-120" dirty="0">
              <a:solidFill>
                <a:srgbClr val="000000"/>
              </a:solidFill>
              <a:latin typeface="Century Gothic"/>
              <a:cs typeface="Century Gothic"/>
            </a:rPr>
            <a:t>Organizational</a:t>
          </a:r>
          <a:r>
            <a:rPr lang="en-US" sz="1400" dirty="0">
              <a:solidFill>
                <a:srgbClr val="000000"/>
              </a:solidFill>
              <a:latin typeface="Century Gothic"/>
              <a:cs typeface="Century Gothic"/>
            </a:rPr>
            <a:t> Environment</a:t>
          </a:r>
        </a:p>
      </dgm:t>
    </dgm:pt>
    <dgm:pt modelId="{1A0B90D7-6747-6B42-AF4B-BD2DD431075C}" type="parTrans" cxnId="{57049E0D-614E-FE49-93A1-6525AEC47ADC}">
      <dgm:prSet/>
      <dgm:spPr/>
      <dgm:t>
        <a:bodyPr/>
        <a:lstStyle/>
        <a:p>
          <a:endParaRPr lang="en-US"/>
        </a:p>
      </dgm:t>
    </dgm:pt>
    <dgm:pt modelId="{BFCBA995-4F68-8143-89F7-35ACE6CC12F7}" type="sibTrans" cxnId="{57049E0D-614E-FE49-93A1-6525AEC47ADC}">
      <dgm:prSet/>
      <dgm:spPr/>
      <dgm:t>
        <a:bodyPr/>
        <a:lstStyle/>
        <a:p>
          <a:endParaRPr lang="en-US"/>
        </a:p>
      </dgm:t>
    </dgm:pt>
    <dgm:pt modelId="{DFDFDA10-C919-2B4E-B524-1471471B99F5}">
      <dgm:prSet phldrT="[Text]" custT="1"/>
      <dgm:spPr>
        <a:solidFill>
          <a:srgbClr val="8EB4E3"/>
        </a:solidFill>
      </dgm:spPr>
      <dgm:t>
        <a:bodyPr/>
        <a:lstStyle/>
        <a:p>
          <a:r>
            <a:rPr lang="en-US" sz="1400" spc="-40" dirty="0">
              <a:solidFill>
                <a:srgbClr val="000000"/>
              </a:solidFill>
              <a:latin typeface="Century Gothic"/>
              <a:cs typeface="Century Gothic"/>
            </a:rPr>
            <a:t>Interpersonal </a:t>
          </a:r>
          <a:r>
            <a:rPr lang="en-US" sz="1400" dirty="0">
              <a:solidFill>
                <a:srgbClr val="000000"/>
              </a:solidFill>
              <a:latin typeface="Century Gothic"/>
              <a:cs typeface="Century Gothic"/>
            </a:rPr>
            <a:t>Factors</a:t>
          </a:r>
        </a:p>
      </dgm:t>
    </dgm:pt>
    <dgm:pt modelId="{F6C1BE17-8DF7-3E46-87C8-ADEE20C86425}" type="parTrans" cxnId="{6E20D2F9-CD68-E44A-B863-3190CE442ADF}">
      <dgm:prSet/>
      <dgm:spPr/>
      <dgm:t>
        <a:bodyPr/>
        <a:lstStyle/>
        <a:p>
          <a:endParaRPr lang="en-US"/>
        </a:p>
      </dgm:t>
    </dgm:pt>
    <dgm:pt modelId="{93EE79DF-5C58-1448-98AB-48308607E703}" type="sibTrans" cxnId="{6E20D2F9-CD68-E44A-B863-3190CE442ADF}">
      <dgm:prSet/>
      <dgm:spPr/>
      <dgm:t>
        <a:bodyPr/>
        <a:lstStyle/>
        <a:p>
          <a:endParaRPr lang="en-US"/>
        </a:p>
      </dgm:t>
    </dgm:pt>
    <dgm:pt modelId="{D7EE45A1-84D3-EF43-9AB7-29F1C1572AFD}">
      <dgm:prSet phldrT="[Text]" custT="1"/>
      <dgm:spPr>
        <a:solidFill>
          <a:srgbClr val="8EB4E3"/>
        </a:solidFill>
      </dgm:spPr>
      <dgm:t>
        <a:bodyPr/>
        <a:lstStyle/>
        <a:p>
          <a:r>
            <a:rPr lang="en-US" sz="1400" dirty="0">
              <a:solidFill>
                <a:srgbClr val="000000"/>
              </a:solidFill>
              <a:latin typeface="Century Gothic"/>
              <a:cs typeface="Century Gothic"/>
            </a:rPr>
            <a:t>Personality Factors</a:t>
          </a:r>
        </a:p>
      </dgm:t>
    </dgm:pt>
    <dgm:pt modelId="{94661252-5724-B445-A020-E7311BACABAF}" type="parTrans" cxnId="{B0E1F5C5-7ED2-8D44-9A05-B5643DB42D4F}">
      <dgm:prSet/>
      <dgm:spPr/>
      <dgm:t>
        <a:bodyPr/>
        <a:lstStyle/>
        <a:p>
          <a:endParaRPr lang="en-US"/>
        </a:p>
      </dgm:t>
    </dgm:pt>
    <dgm:pt modelId="{FB94C8A5-916C-3B4F-BF1E-6D5ED5B27937}" type="sibTrans" cxnId="{B0E1F5C5-7ED2-8D44-9A05-B5643DB42D4F}">
      <dgm:prSet/>
      <dgm:spPr/>
      <dgm:t>
        <a:bodyPr/>
        <a:lstStyle/>
        <a:p>
          <a:endParaRPr lang="en-US"/>
        </a:p>
      </dgm:t>
    </dgm:pt>
    <dgm:pt modelId="{000A79B8-AE22-8740-B30B-E1F7F1047460}">
      <dgm:prSet phldrT="[Text]" custT="1"/>
      <dgm:spPr>
        <a:solidFill>
          <a:srgbClr val="8EB4E3"/>
        </a:solidFill>
      </dgm:spPr>
      <dgm:t>
        <a:bodyPr/>
        <a:lstStyle/>
        <a:p>
          <a:r>
            <a:rPr lang="en-US" sz="1400" dirty="0">
              <a:solidFill>
                <a:srgbClr val="000000"/>
              </a:solidFill>
              <a:latin typeface="Century Gothic"/>
              <a:cs typeface="Century Gothic"/>
            </a:rPr>
            <a:t>Biological Factors</a:t>
          </a:r>
        </a:p>
      </dgm:t>
    </dgm:pt>
    <dgm:pt modelId="{F0B6B0F6-D84C-284E-A2BC-B2AD50FD7975}" type="parTrans" cxnId="{CC39FC3F-94E6-2842-87E8-8CC08708DF8E}">
      <dgm:prSet/>
      <dgm:spPr/>
      <dgm:t>
        <a:bodyPr/>
        <a:lstStyle/>
        <a:p>
          <a:endParaRPr lang="en-US"/>
        </a:p>
      </dgm:t>
    </dgm:pt>
    <dgm:pt modelId="{33D0A2EF-B55F-9C44-BB16-723B70A275F8}" type="sibTrans" cxnId="{CC39FC3F-94E6-2842-87E8-8CC08708DF8E}">
      <dgm:prSet/>
      <dgm:spPr/>
      <dgm:t>
        <a:bodyPr/>
        <a:lstStyle/>
        <a:p>
          <a:endParaRPr lang="en-US"/>
        </a:p>
      </dgm:t>
    </dgm:pt>
    <dgm:pt modelId="{BC6ACDB9-6C35-0C47-AE16-37B3EC921D6D}">
      <dgm:prSet phldrT="[Text]" custT="1"/>
      <dgm:spPr>
        <a:solidFill>
          <a:srgbClr val="8EB4E3"/>
        </a:solidFill>
      </dgm:spPr>
      <dgm:t>
        <a:bodyPr/>
        <a:lstStyle/>
        <a:p>
          <a:r>
            <a:rPr lang="en-US" sz="1400" spc="-80" dirty="0">
              <a:solidFill>
                <a:srgbClr val="000000"/>
              </a:solidFill>
              <a:latin typeface="Century Gothic"/>
              <a:cs typeface="Century Gothic"/>
            </a:rPr>
            <a:t>Psychological </a:t>
          </a:r>
          <a:r>
            <a:rPr lang="en-US" sz="1400" dirty="0">
              <a:solidFill>
                <a:srgbClr val="000000"/>
              </a:solidFill>
              <a:latin typeface="Century Gothic"/>
              <a:cs typeface="Century Gothic"/>
            </a:rPr>
            <a:t>Factors</a:t>
          </a:r>
        </a:p>
      </dgm:t>
    </dgm:pt>
    <dgm:pt modelId="{5045CC59-A04A-674C-969E-D8483DC4B6BD}" type="parTrans" cxnId="{4705050C-326D-C241-AB01-F927188FC367}">
      <dgm:prSet/>
      <dgm:spPr/>
      <dgm:t>
        <a:bodyPr/>
        <a:lstStyle/>
        <a:p>
          <a:endParaRPr lang="en-US"/>
        </a:p>
      </dgm:t>
    </dgm:pt>
    <dgm:pt modelId="{E49447DB-FA98-424D-B3B7-E1D6A464945D}" type="sibTrans" cxnId="{4705050C-326D-C241-AB01-F927188FC367}">
      <dgm:prSet/>
      <dgm:spPr/>
      <dgm:t>
        <a:bodyPr/>
        <a:lstStyle/>
        <a:p>
          <a:endParaRPr lang="en-US"/>
        </a:p>
      </dgm:t>
    </dgm:pt>
    <dgm:pt modelId="{341FEE5A-9CDC-A94A-B947-B3F8165C94C9}" type="pres">
      <dgm:prSet presAssocID="{29038853-7F4A-CF40-8C7A-A75DA88950E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EBD95A-4B56-3D47-AFF9-FE97E516E1D4}" type="pres">
      <dgm:prSet presAssocID="{88541DD7-7603-5B4F-BD98-E9289727C031}" presName="centerShape" presStyleLbl="node0" presStyleIdx="0" presStyleCnt="1" custScaleX="105162" custScaleY="105162"/>
      <dgm:spPr/>
      <dgm:t>
        <a:bodyPr/>
        <a:lstStyle/>
        <a:p>
          <a:endParaRPr lang="en-US"/>
        </a:p>
      </dgm:t>
    </dgm:pt>
    <dgm:pt modelId="{1476ADCD-061F-AD49-A026-C953110B0CC2}" type="pres">
      <dgm:prSet presAssocID="{B07AADE0-E661-5D44-A980-A0BDAD710404}" presName="Name9" presStyleLbl="parChTrans1D2" presStyleIdx="0" presStyleCnt="6"/>
      <dgm:spPr/>
      <dgm:t>
        <a:bodyPr/>
        <a:lstStyle/>
        <a:p>
          <a:endParaRPr lang="en-US"/>
        </a:p>
      </dgm:t>
    </dgm:pt>
    <dgm:pt modelId="{0058B3A8-FCD2-1D42-B652-1892773447BE}" type="pres">
      <dgm:prSet presAssocID="{B07AADE0-E661-5D44-A980-A0BDAD710404}" presName="connTx" presStyleLbl="parChTrans1D2" presStyleIdx="0" presStyleCnt="6"/>
      <dgm:spPr/>
      <dgm:t>
        <a:bodyPr/>
        <a:lstStyle/>
        <a:p>
          <a:endParaRPr lang="en-US"/>
        </a:p>
      </dgm:t>
    </dgm:pt>
    <dgm:pt modelId="{ADF106B1-015B-2D4D-9A0E-8D885EEBE681}" type="pres">
      <dgm:prSet presAssocID="{7ABD3DD5-1FCD-414F-85FF-9AF32F6B5705}" presName="node" presStyleLbl="node1" presStyleIdx="0" presStyleCnt="6" custScaleX="109762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AE842-FDED-5F40-AFED-E0FF78794F39}" type="pres">
      <dgm:prSet presAssocID="{1A0B90D7-6747-6B42-AF4B-BD2DD431075C}" presName="Name9" presStyleLbl="parChTrans1D2" presStyleIdx="1" presStyleCnt="6"/>
      <dgm:spPr/>
      <dgm:t>
        <a:bodyPr/>
        <a:lstStyle/>
        <a:p>
          <a:endParaRPr lang="en-US"/>
        </a:p>
      </dgm:t>
    </dgm:pt>
    <dgm:pt modelId="{8BB6DA68-951D-8C4B-8948-10EB44BC854E}" type="pres">
      <dgm:prSet presAssocID="{1A0B90D7-6747-6B42-AF4B-BD2DD431075C}" presName="connTx" presStyleLbl="parChTrans1D2" presStyleIdx="1" presStyleCnt="6"/>
      <dgm:spPr/>
      <dgm:t>
        <a:bodyPr/>
        <a:lstStyle/>
        <a:p>
          <a:endParaRPr lang="en-US"/>
        </a:p>
      </dgm:t>
    </dgm:pt>
    <dgm:pt modelId="{C38AA1C5-EAEE-F64B-866B-ED7769C27744}" type="pres">
      <dgm:prSet presAssocID="{2E2FE4C9-76A1-AE4A-9143-A5822DCF9F6B}" presName="node" presStyleLbl="node1" presStyleIdx="1" presStyleCnt="6" custScaleX="114499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D4CEA-E36A-FF4E-9370-6D521BC9F9EC}" type="pres">
      <dgm:prSet presAssocID="{F6C1BE17-8DF7-3E46-87C8-ADEE20C86425}" presName="Name9" presStyleLbl="parChTrans1D2" presStyleIdx="2" presStyleCnt="6"/>
      <dgm:spPr/>
      <dgm:t>
        <a:bodyPr/>
        <a:lstStyle/>
        <a:p>
          <a:endParaRPr lang="en-US"/>
        </a:p>
      </dgm:t>
    </dgm:pt>
    <dgm:pt modelId="{BAB528BF-EA1B-1746-9E0C-9BFDEBCDE8BE}" type="pres">
      <dgm:prSet presAssocID="{F6C1BE17-8DF7-3E46-87C8-ADEE20C86425}" presName="connTx" presStyleLbl="parChTrans1D2" presStyleIdx="2" presStyleCnt="6"/>
      <dgm:spPr/>
      <dgm:t>
        <a:bodyPr/>
        <a:lstStyle/>
        <a:p>
          <a:endParaRPr lang="en-US"/>
        </a:p>
      </dgm:t>
    </dgm:pt>
    <dgm:pt modelId="{CDD61054-177E-834E-B1C1-B2AE173CD23D}" type="pres">
      <dgm:prSet presAssocID="{DFDFDA10-C919-2B4E-B524-1471471B99F5}" presName="node" presStyleLbl="node1" presStyleIdx="2" presStyleCnt="6" custScaleX="105162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FD0EC3-F5BE-FF49-850C-F6FD1709CCBD}" type="pres">
      <dgm:prSet presAssocID="{94661252-5724-B445-A020-E7311BACABAF}" presName="Name9" presStyleLbl="parChTrans1D2" presStyleIdx="3" presStyleCnt="6"/>
      <dgm:spPr/>
      <dgm:t>
        <a:bodyPr/>
        <a:lstStyle/>
        <a:p>
          <a:endParaRPr lang="en-US"/>
        </a:p>
      </dgm:t>
    </dgm:pt>
    <dgm:pt modelId="{BA1359DC-6609-C047-BE9C-E49454ECC7E0}" type="pres">
      <dgm:prSet presAssocID="{94661252-5724-B445-A020-E7311BACABAF}" presName="connTx" presStyleLbl="parChTrans1D2" presStyleIdx="3" presStyleCnt="6"/>
      <dgm:spPr/>
      <dgm:t>
        <a:bodyPr/>
        <a:lstStyle/>
        <a:p>
          <a:endParaRPr lang="en-US"/>
        </a:p>
      </dgm:t>
    </dgm:pt>
    <dgm:pt modelId="{64752244-F9C3-1E41-B31D-E736F7543DC9}" type="pres">
      <dgm:prSet presAssocID="{D7EE45A1-84D3-EF43-9AB7-29F1C1572AFD}" presName="node" presStyleLbl="node1" presStyleIdx="3" presStyleCnt="6" custScaleX="105162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4A9C46-CCD0-C147-AA78-D3C8069BB1D9}" type="pres">
      <dgm:prSet presAssocID="{F0B6B0F6-D84C-284E-A2BC-B2AD50FD7975}" presName="Name9" presStyleLbl="parChTrans1D2" presStyleIdx="4" presStyleCnt="6"/>
      <dgm:spPr/>
      <dgm:t>
        <a:bodyPr/>
        <a:lstStyle/>
        <a:p>
          <a:endParaRPr lang="en-US"/>
        </a:p>
      </dgm:t>
    </dgm:pt>
    <dgm:pt modelId="{464ED10D-452F-D341-8FE0-270C70BD85F3}" type="pres">
      <dgm:prSet presAssocID="{F0B6B0F6-D84C-284E-A2BC-B2AD50FD7975}" presName="connTx" presStyleLbl="parChTrans1D2" presStyleIdx="4" presStyleCnt="6"/>
      <dgm:spPr/>
      <dgm:t>
        <a:bodyPr/>
        <a:lstStyle/>
        <a:p>
          <a:endParaRPr lang="en-US"/>
        </a:p>
      </dgm:t>
    </dgm:pt>
    <dgm:pt modelId="{68542B56-DFBB-714D-AA51-3F9CC16CB01A}" type="pres">
      <dgm:prSet presAssocID="{000A79B8-AE22-8740-B30B-E1F7F1047460}" presName="node" presStyleLbl="node1" presStyleIdx="4" presStyleCnt="6" custScaleX="105162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A8D40-A988-714B-BF30-BE80513F1094}" type="pres">
      <dgm:prSet presAssocID="{5045CC59-A04A-674C-969E-D8483DC4B6BD}" presName="Name9" presStyleLbl="parChTrans1D2" presStyleIdx="5" presStyleCnt="6"/>
      <dgm:spPr/>
      <dgm:t>
        <a:bodyPr/>
        <a:lstStyle/>
        <a:p>
          <a:endParaRPr lang="en-US"/>
        </a:p>
      </dgm:t>
    </dgm:pt>
    <dgm:pt modelId="{86FDB9F6-F0FE-0048-BE8A-8B3B1AD3BD93}" type="pres">
      <dgm:prSet presAssocID="{5045CC59-A04A-674C-969E-D8483DC4B6BD}" presName="connTx" presStyleLbl="parChTrans1D2" presStyleIdx="5" presStyleCnt="6"/>
      <dgm:spPr/>
      <dgm:t>
        <a:bodyPr/>
        <a:lstStyle/>
        <a:p>
          <a:endParaRPr lang="en-US"/>
        </a:p>
      </dgm:t>
    </dgm:pt>
    <dgm:pt modelId="{74A32BE2-2AD2-B14E-9755-A064E8CEDE4E}" type="pres">
      <dgm:prSet presAssocID="{BC6ACDB9-6C35-0C47-AE16-37B3EC921D6D}" presName="node" presStyleLbl="node1" presStyleIdx="5" presStyleCnt="6" custScaleX="105162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661CB4-8027-E844-AECA-1B4D4C959D0B}" type="presOf" srcId="{B07AADE0-E661-5D44-A980-A0BDAD710404}" destId="{0058B3A8-FCD2-1D42-B652-1892773447BE}" srcOrd="1" destOrd="0" presId="urn:microsoft.com/office/officeart/2005/8/layout/radial1"/>
    <dgm:cxn modelId="{C66CB788-20C3-CE45-A1F4-57C631D8798C}" type="presOf" srcId="{000A79B8-AE22-8740-B30B-E1F7F1047460}" destId="{68542B56-DFBB-714D-AA51-3F9CC16CB01A}" srcOrd="0" destOrd="0" presId="urn:microsoft.com/office/officeart/2005/8/layout/radial1"/>
    <dgm:cxn modelId="{57049E0D-614E-FE49-93A1-6525AEC47ADC}" srcId="{88541DD7-7603-5B4F-BD98-E9289727C031}" destId="{2E2FE4C9-76A1-AE4A-9143-A5822DCF9F6B}" srcOrd="1" destOrd="0" parTransId="{1A0B90D7-6747-6B42-AF4B-BD2DD431075C}" sibTransId="{BFCBA995-4F68-8143-89F7-35ACE6CC12F7}"/>
    <dgm:cxn modelId="{1402CB3D-50DB-A44B-ADAF-4935946BF477}" type="presOf" srcId="{D7EE45A1-84D3-EF43-9AB7-29F1C1572AFD}" destId="{64752244-F9C3-1E41-B31D-E736F7543DC9}" srcOrd="0" destOrd="0" presId="urn:microsoft.com/office/officeart/2005/8/layout/radial1"/>
    <dgm:cxn modelId="{D8F2F74B-422A-F547-81A8-358D01913FAE}" type="presOf" srcId="{94661252-5724-B445-A020-E7311BACABAF}" destId="{95FD0EC3-F5BE-FF49-850C-F6FD1709CCBD}" srcOrd="0" destOrd="0" presId="urn:microsoft.com/office/officeart/2005/8/layout/radial1"/>
    <dgm:cxn modelId="{E271EAEA-34FE-4D43-B837-C884CB57CE08}" type="presOf" srcId="{5045CC59-A04A-674C-969E-D8483DC4B6BD}" destId="{86FDB9F6-F0FE-0048-BE8A-8B3B1AD3BD93}" srcOrd="1" destOrd="0" presId="urn:microsoft.com/office/officeart/2005/8/layout/radial1"/>
    <dgm:cxn modelId="{4705050C-326D-C241-AB01-F927188FC367}" srcId="{88541DD7-7603-5B4F-BD98-E9289727C031}" destId="{BC6ACDB9-6C35-0C47-AE16-37B3EC921D6D}" srcOrd="5" destOrd="0" parTransId="{5045CC59-A04A-674C-969E-D8483DC4B6BD}" sibTransId="{E49447DB-FA98-424D-B3B7-E1D6A464945D}"/>
    <dgm:cxn modelId="{B0E1F5C5-7ED2-8D44-9A05-B5643DB42D4F}" srcId="{88541DD7-7603-5B4F-BD98-E9289727C031}" destId="{D7EE45A1-84D3-EF43-9AB7-29F1C1572AFD}" srcOrd="3" destOrd="0" parTransId="{94661252-5724-B445-A020-E7311BACABAF}" sibTransId="{FB94C8A5-916C-3B4F-BF1E-6D5ED5B27937}"/>
    <dgm:cxn modelId="{B979FEA9-4179-8A4F-BF4E-0E2126EDC881}" type="presOf" srcId="{F0B6B0F6-D84C-284E-A2BC-B2AD50FD7975}" destId="{714A9C46-CCD0-C147-AA78-D3C8069BB1D9}" srcOrd="0" destOrd="0" presId="urn:microsoft.com/office/officeart/2005/8/layout/radial1"/>
    <dgm:cxn modelId="{6F9EA745-C98F-444D-B754-F4C25730BDC9}" type="presOf" srcId="{1A0B90D7-6747-6B42-AF4B-BD2DD431075C}" destId="{380AE842-FDED-5F40-AFED-E0FF78794F39}" srcOrd="0" destOrd="0" presId="urn:microsoft.com/office/officeart/2005/8/layout/radial1"/>
    <dgm:cxn modelId="{0F07C763-6434-CD48-BD0C-AA0AB7314537}" srcId="{88541DD7-7603-5B4F-BD98-E9289727C031}" destId="{7ABD3DD5-1FCD-414F-85FF-9AF32F6B5705}" srcOrd="0" destOrd="0" parTransId="{B07AADE0-E661-5D44-A980-A0BDAD710404}" sibTransId="{F3B90D75-6419-8742-B2C0-AA6A851565C2}"/>
    <dgm:cxn modelId="{A4DF27B3-D4A4-E34D-9044-32A2470A1BA1}" type="presOf" srcId="{DFDFDA10-C919-2B4E-B524-1471471B99F5}" destId="{CDD61054-177E-834E-B1C1-B2AE173CD23D}" srcOrd="0" destOrd="0" presId="urn:microsoft.com/office/officeart/2005/8/layout/radial1"/>
    <dgm:cxn modelId="{A16ED86F-EC5D-5740-B438-BEAF368A1022}" srcId="{29038853-7F4A-CF40-8C7A-A75DA88950EE}" destId="{88541DD7-7603-5B4F-BD98-E9289727C031}" srcOrd="0" destOrd="0" parTransId="{842C703E-AFFC-9742-819B-4C4D93062310}" sibTransId="{B45B04A5-1C92-2646-8B90-2615A6079B69}"/>
    <dgm:cxn modelId="{5FDECC8F-86E4-C047-BA6E-AA534E1E9BAA}" type="presOf" srcId="{F6C1BE17-8DF7-3E46-87C8-ADEE20C86425}" destId="{57AD4CEA-E36A-FF4E-9370-6D521BC9F9EC}" srcOrd="0" destOrd="0" presId="urn:microsoft.com/office/officeart/2005/8/layout/radial1"/>
    <dgm:cxn modelId="{CC39FC3F-94E6-2842-87E8-8CC08708DF8E}" srcId="{88541DD7-7603-5B4F-BD98-E9289727C031}" destId="{000A79B8-AE22-8740-B30B-E1F7F1047460}" srcOrd="4" destOrd="0" parTransId="{F0B6B0F6-D84C-284E-A2BC-B2AD50FD7975}" sibTransId="{33D0A2EF-B55F-9C44-BB16-723B70A275F8}"/>
    <dgm:cxn modelId="{11DB787C-BD68-7D48-9C86-D03EC72295D4}" type="presOf" srcId="{F6C1BE17-8DF7-3E46-87C8-ADEE20C86425}" destId="{BAB528BF-EA1B-1746-9E0C-9BFDEBCDE8BE}" srcOrd="1" destOrd="0" presId="urn:microsoft.com/office/officeart/2005/8/layout/radial1"/>
    <dgm:cxn modelId="{83B352A8-0A5E-F544-81BE-E3712AB0D2E0}" type="presOf" srcId="{2E2FE4C9-76A1-AE4A-9143-A5822DCF9F6B}" destId="{C38AA1C5-EAEE-F64B-866B-ED7769C27744}" srcOrd="0" destOrd="0" presId="urn:microsoft.com/office/officeart/2005/8/layout/radial1"/>
    <dgm:cxn modelId="{07CB07DB-63C2-9B4D-ADB6-D23A436C7721}" type="presOf" srcId="{BC6ACDB9-6C35-0C47-AE16-37B3EC921D6D}" destId="{74A32BE2-2AD2-B14E-9755-A064E8CEDE4E}" srcOrd="0" destOrd="0" presId="urn:microsoft.com/office/officeart/2005/8/layout/radial1"/>
    <dgm:cxn modelId="{6BC97A87-BA06-EA49-A61A-8128F7EB2888}" type="presOf" srcId="{B07AADE0-E661-5D44-A980-A0BDAD710404}" destId="{1476ADCD-061F-AD49-A026-C953110B0CC2}" srcOrd="0" destOrd="0" presId="urn:microsoft.com/office/officeart/2005/8/layout/radial1"/>
    <dgm:cxn modelId="{26228199-EEFC-594A-9933-FE4C2F138851}" type="presOf" srcId="{29038853-7F4A-CF40-8C7A-A75DA88950EE}" destId="{341FEE5A-9CDC-A94A-B947-B3F8165C94C9}" srcOrd="0" destOrd="0" presId="urn:microsoft.com/office/officeart/2005/8/layout/radial1"/>
    <dgm:cxn modelId="{8A8FB8FC-568A-EC46-8370-9EA4ACB6049E}" type="presOf" srcId="{5045CC59-A04A-674C-969E-D8483DC4B6BD}" destId="{A21A8D40-A988-714B-BF30-BE80513F1094}" srcOrd="0" destOrd="0" presId="urn:microsoft.com/office/officeart/2005/8/layout/radial1"/>
    <dgm:cxn modelId="{4407065F-91F0-3A46-8274-A66CD7244E1C}" type="presOf" srcId="{94661252-5724-B445-A020-E7311BACABAF}" destId="{BA1359DC-6609-C047-BE9C-E49454ECC7E0}" srcOrd="1" destOrd="0" presId="urn:microsoft.com/office/officeart/2005/8/layout/radial1"/>
    <dgm:cxn modelId="{5BF63C37-3E07-4F4F-AD8D-1D03B143C087}" type="presOf" srcId="{1A0B90D7-6747-6B42-AF4B-BD2DD431075C}" destId="{8BB6DA68-951D-8C4B-8948-10EB44BC854E}" srcOrd="1" destOrd="0" presId="urn:microsoft.com/office/officeart/2005/8/layout/radial1"/>
    <dgm:cxn modelId="{516A36B2-7B4E-2E46-B455-A550E444C8E7}" type="presOf" srcId="{88541DD7-7603-5B4F-BD98-E9289727C031}" destId="{7BEBD95A-4B56-3D47-AFF9-FE97E516E1D4}" srcOrd="0" destOrd="0" presId="urn:microsoft.com/office/officeart/2005/8/layout/radial1"/>
    <dgm:cxn modelId="{6E20D2F9-CD68-E44A-B863-3190CE442ADF}" srcId="{88541DD7-7603-5B4F-BD98-E9289727C031}" destId="{DFDFDA10-C919-2B4E-B524-1471471B99F5}" srcOrd="2" destOrd="0" parTransId="{F6C1BE17-8DF7-3E46-87C8-ADEE20C86425}" sibTransId="{93EE79DF-5C58-1448-98AB-48308607E703}"/>
    <dgm:cxn modelId="{8118C792-F00D-304E-8F36-CE82223E1506}" type="presOf" srcId="{7ABD3DD5-1FCD-414F-85FF-9AF32F6B5705}" destId="{ADF106B1-015B-2D4D-9A0E-8D885EEBE681}" srcOrd="0" destOrd="0" presId="urn:microsoft.com/office/officeart/2005/8/layout/radial1"/>
    <dgm:cxn modelId="{2BDA760D-A436-F545-8C0B-8308B0FF487E}" type="presOf" srcId="{F0B6B0F6-D84C-284E-A2BC-B2AD50FD7975}" destId="{464ED10D-452F-D341-8FE0-270C70BD85F3}" srcOrd="1" destOrd="0" presId="urn:microsoft.com/office/officeart/2005/8/layout/radial1"/>
    <dgm:cxn modelId="{A454C675-D60E-7948-BCA1-FAE0CAC9E1E8}" type="presParOf" srcId="{341FEE5A-9CDC-A94A-B947-B3F8165C94C9}" destId="{7BEBD95A-4B56-3D47-AFF9-FE97E516E1D4}" srcOrd="0" destOrd="0" presId="urn:microsoft.com/office/officeart/2005/8/layout/radial1"/>
    <dgm:cxn modelId="{538AC9A9-E927-794B-A2D1-1FE8970DD3ED}" type="presParOf" srcId="{341FEE5A-9CDC-A94A-B947-B3F8165C94C9}" destId="{1476ADCD-061F-AD49-A026-C953110B0CC2}" srcOrd="1" destOrd="0" presId="urn:microsoft.com/office/officeart/2005/8/layout/radial1"/>
    <dgm:cxn modelId="{A93BC93A-61A7-3D48-B029-63BDBA6F1DC1}" type="presParOf" srcId="{1476ADCD-061F-AD49-A026-C953110B0CC2}" destId="{0058B3A8-FCD2-1D42-B652-1892773447BE}" srcOrd="0" destOrd="0" presId="urn:microsoft.com/office/officeart/2005/8/layout/radial1"/>
    <dgm:cxn modelId="{86916863-1C2A-3246-A5E5-25A43683C0D0}" type="presParOf" srcId="{341FEE5A-9CDC-A94A-B947-B3F8165C94C9}" destId="{ADF106B1-015B-2D4D-9A0E-8D885EEBE681}" srcOrd="2" destOrd="0" presId="urn:microsoft.com/office/officeart/2005/8/layout/radial1"/>
    <dgm:cxn modelId="{ACF20ECE-0AC3-1C4D-B1A8-B9DAF13B4E38}" type="presParOf" srcId="{341FEE5A-9CDC-A94A-B947-B3F8165C94C9}" destId="{380AE842-FDED-5F40-AFED-E0FF78794F39}" srcOrd="3" destOrd="0" presId="urn:microsoft.com/office/officeart/2005/8/layout/radial1"/>
    <dgm:cxn modelId="{6E0100CF-3C2B-354C-807B-C7F3BAEE5AA6}" type="presParOf" srcId="{380AE842-FDED-5F40-AFED-E0FF78794F39}" destId="{8BB6DA68-951D-8C4B-8948-10EB44BC854E}" srcOrd="0" destOrd="0" presId="urn:microsoft.com/office/officeart/2005/8/layout/radial1"/>
    <dgm:cxn modelId="{BAC36E38-2B99-2945-B42A-2F0F6A105011}" type="presParOf" srcId="{341FEE5A-9CDC-A94A-B947-B3F8165C94C9}" destId="{C38AA1C5-EAEE-F64B-866B-ED7769C27744}" srcOrd="4" destOrd="0" presId="urn:microsoft.com/office/officeart/2005/8/layout/radial1"/>
    <dgm:cxn modelId="{264E5B6B-C99D-1140-9F74-AB577860D373}" type="presParOf" srcId="{341FEE5A-9CDC-A94A-B947-B3F8165C94C9}" destId="{57AD4CEA-E36A-FF4E-9370-6D521BC9F9EC}" srcOrd="5" destOrd="0" presId="urn:microsoft.com/office/officeart/2005/8/layout/radial1"/>
    <dgm:cxn modelId="{D2278009-8D3F-1F40-A6C4-DC3A00E19968}" type="presParOf" srcId="{57AD4CEA-E36A-FF4E-9370-6D521BC9F9EC}" destId="{BAB528BF-EA1B-1746-9E0C-9BFDEBCDE8BE}" srcOrd="0" destOrd="0" presId="urn:microsoft.com/office/officeart/2005/8/layout/radial1"/>
    <dgm:cxn modelId="{45964AFB-0A94-9A49-99D5-174299085F52}" type="presParOf" srcId="{341FEE5A-9CDC-A94A-B947-B3F8165C94C9}" destId="{CDD61054-177E-834E-B1C1-B2AE173CD23D}" srcOrd="6" destOrd="0" presId="urn:microsoft.com/office/officeart/2005/8/layout/radial1"/>
    <dgm:cxn modelId="{7EF07945-D0BD-4F46-B672-726F7B9EDED9}" type="presParOf" srcId="{341FEE5A-9CDC-A94A-B947-B3F8165C94C9}" destId="{95FD0EC3-F5BE-FF49-850C-F6FD1709CCBD}" srcOrd="7" destOrd="0" presId="urn:microsoft.com/office/officeart/2005/8/layout/radial1"/>
    <dgm:cxn modelId="{09A43D47-3328-F24C-90A8-DF0D029C3304}" type="presParOf" srcId="{95FD0EC3-F5BE-FF49-850C-F6FD1709CCBD}" destId="{BA1359DC-6609-C047-BE9C-E49454ECC7E0}" srcOrd="0" destOrd="0" presId="urn:microsoft.com/office/officeart/2005/8/layout/radial1"/>
    <dgm:cxn modelId="{73F510AE-3187-7140-8B64-9FCE91459C35}" type="presParOf" srcId="{341FEE5A-9CDC-A94A-B947-B3F8165C94C9}" destId="{64752244-F9C3-1E41-B31D-E736F7543DC9}" srcOrd="8" destOrd="0" presId="urn:microsoft.com/office/officeart/2005/8/layout/radial1"/>
    <dgm:cxn modelId="{64553347-D0BC-5D4C-9A19-BD734CB2D322}" type="presParOf" srcId="{341FEE5A-9CDC-A94A-B947-B3F8165C94C9}" destId="{714A9C46-CCD0-C147-AA78-D3C8069BB1D9}" srcOrd="9" destOrd="0" presId="urn:microsoft.com/office/officeart/2005/8/layout/radial1"/>
    <dgm:cxn modelId="{B9C507D7-5BFE-ED4E-9159-8A8A71454DB4}" type="presParOf" srcId="{714A9C46-CCD0-C147-AA78-D3C8069BB1D9}" destId="{464ED10D-452F-D341-8FE0-270C70BD85F3}" srcOrd="0" destOrd="0" presId="urn:microsoft.com/office/officeart/2005/8/layout/radial1"/>
    <dgm:cxn modelId="{3F63A924-9AE1-8841-800E-399335587CCE}" type="presParOf" srcId="{341FEE5A-9CDC-A94A-B947-B3F8165C94C9}" destId="{68542B56-DFBB-714D-AA51-3F9CC16CB01A}" srcOrd="10" destOrd="0" presId="urn:microsoft.com/office/officeart/2005/8/layout/radial1"/>
    <dgm:cxn modelId="{7395B548-DBB8-694F-9A42-B9D0CD920C94}" type="presParOf" srcId="{341FEE5A-9CDC-A94A-B947-B3F8165C94C9}" destId="{A21A8D40-A988-714B-BF30-BE80513F1094}" srcOrd="11" destOrd="0" presId="urn:microsoft.com/office/officeart/2005/8/layout/radial1"/>
    <dgm:cxn modelId="{88B2D4AD-F06C-8F45-9C6D-19D4AD68D218}" type="presParOf" srcId="{A21A8D40-A988-714B-BF30-BE80513F1094}" destId="{86FDB9F6-F0FE-0048-BE8A-8B3B1AD3BD93}" srcOrd="0" destOrd="0" presId="urn:microsoft.com/office/officeart/2005/8/layout/radial1"/>
    <dgm:cxn modelId="{90739E0F-2730-3446-932E-BAA39E6B5C85}" type="presParOf" srcId="{341FEE5A-9CDC-A94A-B947-B3F8165C94C9}" destId="{74A32BE2-2AD2-B14E-9755-A064E8CEDE4E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08/05/2017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08/05/2017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06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need to type</a:t>
            </a:r>
            <a:r>
              <a:rPr lang="en-US" baseline="0" dirty="0"/>
              <a:t> out explanations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50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CPTM 3.11.1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2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08/05/2017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FE951-9F77-0E47-911C-86FD149859FA}" type="datetime1">
              <a:rPr lang="en-US" smtClean="0"/>
              <a:t>08/05/2017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91BD-A017-2F4A-8C9F-18B6D335A2E7}" type="datetime1">
              <a:rPr lang="en-US" smtClean="0"/>
              <a:t>08/05/2017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9FE6-3256-724F-A287-3742D15497A5}" type="datetime1">
              <a:rPr lang="en-US" smtClean="0"/>
              <a:t>08/05/2017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DDDE-7C8D-4B40-B70F-4C9D569D2491}" type="datetime1">
              <a:rPr lang="en-US" smtClean="0"/>
              <a:t>08/05/2017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C7B3-C942-824B-A87A-343F2FEC0D13}" type="datetime1">
              <a:rPr lang="en-US" smtClean="0"/>
              <a:t>08/05/2017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3BB-F4AE-0B41-A7ED-9113B6047745}" type="datetime1">
              <a:rPr lang="en-US" smtClean="0"/>
              <a:t>08/05/2017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4255-F5BE-0445-B1B0-8FD43F2E8489}" type="datetime1">
              <a:rPr lang="en-US" smtClean="0"/>
              <a:t>08/05/2017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93B2-68D1-BC45-A179-00E32D0B48E3}" type="datetime1">
              <a:rPr lang="en-US" smtClean="0"/>
              <a:t>08/05/2017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83F7A-29E4-F045-AC12-411FDACB4997}" type="datetime1">
              <a:rPr lang="en-US" smtClean="0"/>
              <a:t>08/05/2017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B594-1210-B948-8D31-3B544F5D6C5B}" type="datetime1">
              <a:rPr lang="en-US" smtClean="0"/>
              <a:t>08/05/2017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D2E31-5621-F547-819F-82E55C0B7381}" type="datetime1">
              <a:rPr lang="en-US" smtClean="0"/>
              <a:t>08/05/2017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600" y="2667000"/>
            <a:ext cx="7223343" cy="1977390"/>
            <a:chOff x="990600" y="2142669"/>
            <a:chExt cx="7223343" cy="1977390"/>
          </a:xfrm>
        </p:grpSpPr>
        <p:sp>
          <p:nvSpPr>
            <p:cNvPr id="5" name="Rectangle 4"/>
            <p:cNvSpPr/>
            <p:nvPr/>
          </p:nvSpPr>
          <p:spPr>
            <a:xfrm>
              <a:off x="990600" y="2142669"/>
              <a:ext cx="7223342" cy="1977390"/>
            </a:xfrm>
            <a:prstGeom prst="rect">
              <a:avLst/>
            </a:prstGeom>
          </p:spPr>
        </p:sp>
        <p:sp>
          <p:nvSpPr>
            <p:cNvPr id="6" name="Text Box 6"/>
            <p:cNvSpPr txBox="1"/>
            <p:nvPr/>
          </p:nvSpPr>
          <p:spPr>
            <a:xfrm>
              <a:off x="1600200" y="3515104"/>
              <a:ext cx="6613743" cy="6049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800" dirty="0">
                  <a:solidFill>
                    <a:srgbClr val="73802D"/>
                  </a:solidFill>
                  <a:effectLst/>
                  <a:latin typeface="Century Gothic"/>
                  <a:ea typeface="Calibri"/>
                  <a:cs typeface="Century Gothic"/>
                </a:rPr>
                <a:t>Stress Management</a:t>
              </a:r>
              <a:endParaRPr lang="en-US" sz="28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sp>
          <p:nvSpPr>
            <p:cNvPr id="7" name="Text Box 7"/>
            <p:cNvSpPr txBox="1"/>
            <p:nvPr/>
          </p:nvSpPr>
          <p:spPr>
            <a:xfrm>
              <a:off x="1081009" y="2269077"/>
              <a:ext cx="2527753" cy="130923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7200" spc="300" dirty="0" smtClean="0">
                  <a:solidFill>
                    <a:srgbClr val="002060"/>
                  </a:solidFill>
                  <a:latin typeface="Century Gothic"/>
                  <a:ea typeface="Calibri"/>
                  <a:cs typeface="Century Gothic"/>
                </a:rPr>
                <a:t>3.10</a:t>
              </a:r>
              <a:endParaRPr lang="en-US" sz="1100" spc="3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sp>
          <p:nvSpPr>
            <p:cNvPr id="8" name="Text Box 8"/>
            <p:cNvSpPr txBox="1"/>
            <p:nvPr/>
          </p:nvSpPr>
          <p:spPr>
            <a:xfrm>
              <a:off x="1219200" y="2142669"/>
              <a:ext cx="2112948" cy="47854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400" spc="1000" dirty="0">
                  <a:solidFill>
                    <a:srgbClr val="ADC5F1"/>
                  </a:solidFill>
                  <a:effectLst/>
                  <a:latin typeface="Century Gothic"/>
                  <a:ea typeface="Calibri"/>
                  <a:cs typeface="Century Gothic"/>
                </a:rPr>
                <a:t>Lesson</a:t>
              </a:r>
              <a:endParaRPr lang="en-US" sz="24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89242" y="3506075"/>
              <a:ext cx="6907321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56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ADC5F1"/>
                  </a:gs>
                </a:gsLst>
                <a:lin ang="5400000" scaled="0"/>
              </a:gra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/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3740" y="2410132"/>
              <a:ext cx="1138778" cy="967181"/>
            </a:xfrm>
            <a:prstGeom prst="rect">
              <a:avLst/>
            </a:prstGeom>
          </p:spPr>
        </p:pic>
      </p:grpSp>
      <p:sp>
        <p:nvSpPr>
          <p:cNvPr id="11" name="Text Box 8"/>
          <p:cNvSpPr txBox="1"/>
          <p:nvPr/>
        </p:nvSpPr>
        <p:spPr>
          <a:xfrm>
            <a:off x="1112028" y="1143000"/>
            <a:ext cx="7422372" cy="762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spc="300" dirty="0">
                <a:solidFill>
                  <a:srgbClr val="ADC5F1"/>
                </a:solidFill>
                <a:effectLst/>
                <a:latin typeface="Century Gothic"/>
                <a:ea typeface="Calibri"/>
                <a:cs typeface="Century Gothic"/>
              </a:rPr>
              <a:t>Module 3: </a:t>
            </a:r>
            <a:r>
              <a:rPr lang="en-US" sz="2000" spc="300" dirty="0" smtClean="0">
                <a:solidFill>
                  <a:srgbClr val="ADC5F1"/>
                </a:solidFill>
                <a:effectLst/>
                <a:latin typeface="Century Gothic"/>
                <a:ea typeface="Calibri"/>
                <a:cs typeface="Century Gothic"/>
              </a:rPr>
              <a:t>Individual Peacekeeping Personnel</a:t>
            </a:r>
            <a:endParaRPr lang="en-US" sz="1100" spc="300" dirty="0">
              <a:effectLst/>
              <a:latin typeface="Century Gothic"/>
              <a:ea typeface="Calibri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277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. </a:t>
            </a: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Types of Stress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90600" y="1752600"/>
            <a:ext cx="2895600" cy="1371600"/>
          </a:xfrm>
          <a:prstGeom prst="roundRect">
            <a:avLst/>
          </a:prstGeom>
          <a:solidFill>
            <a:srgbClr val="00206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Century Gothic"/>
                <a:cs typeface="Century Gothic"/>
              </a:rPr>
              <a:t>In normal situations</a:t>
            </a:r>
            <a:endParaRPr lang="en-US" sz="2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90600" y="3276600"/>
            <a:ext cx="2895600" cy="1371600"/>
          </a:xfrm>
          <a:prstGeom prst="roundRect">
            <a:avLst/>
          </a:prstGeom>
          <a:solidFill>
            <a:srgbClr val="00206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Century Gothic"/>
                <a:cs typeface="Century Gothic"/>
              </a:rPr>
              <a:t>In abnormal situations</a:t>
            </a:r>
            <a:endParaRPr lang="en-US" sz="2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0" y="1828800"/>
            <a:ext cx="4953000" cy="12192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Gothic" charset="0"/>
                <a:ea typeface="Century Gothic" charset="0"/>
                <a:cs typeface="Century Gothic" charset="0"/>
              </a:rPr>
              <a:t>Basic Stress</a:t>
            </a:r>
          </a:p>
          <a:p>
            <a:pPr marL="285750" indent="-285750"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Gothic" charset="0"/>
                <a:ea typeface="Century Gothic" charset="0"/>
                <a:cs typeface="Century Gothic" charset="0"/>
              </a:rPr>
              <a:t>Cumulative Stress</a:t>
            </a:r>
            <a:endParaRPr lang="en-US" sz="2000" dirty="0">
              <a:solidFill>
                <a:srgbClr val="00000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0" y="3352800"/>
            <a:ext cx="4953000" cy="12192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Gothic" charset="0"/>
                <a:ea typeface="Century Gothic" charset="0"/>
                <a:cs typeface="Century Gothic" charset="0"/>
              </a:rPr>
              <a:t>Traumatic/Critical Incident Stress</a:t>
            </a:r>
          </a:p>
          <a:p>
            <a:pPr marL="285750" indent="-285750"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Gothic" charset="0"/>
                <a:ea typeface="Century Gothic" charset="0"/>
                <a:cs typeface="Century Gothic" charset="0"/>
              </a:rPr>
              <a:t>Post-Traumatic Stress Disorder (PTSD)</a:t>
            </a:r>
            <a:endParaRPr lang="en-US" sz="2000" dirty="0">
              <a:solidFill>
                <a:srgbClr val="00000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2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8D9C36"/>
                </a:solidFill>
                <a:latin typeface="Century Gothic"/>
                <a:cs typeface="Century Gothic"/>
              </a:rPr>
              <a:t>Basic Stress</a:t>
            </a: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295400" y="1676400"/>
            <a:ext cx="6553200" cy="4495800"/>
          </a:xfrm>
          <a:prstGeom prst="rect">
            <a:avLst/>
          </a:prstGeom>
          <a:ln>
            <a:solidFill>
              <a:schemeClr val="accent1">
                <a:alpha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35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8D9C36"/>
                </a:solidFill>
                <a:latin typeface="Century Gothic"/>
                <a:cs typeface="Century Gothic"/>
              </a:rPr>
              <a:t>Cumulative Stress</a:t>
            </a:r>
          </a:p>
        </p:txBody>
      </p:sp>
      <p:pic>
        <p:nvPicPr>
          <p:cNvPr id="9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752600"/>
            <a:ext cx="6553200" cy="4495800"/>
          </a:xfrm>
          <a:prstGeom prst="rect">
            <a:avLst/>
          </a:prstGeom>
          <a:ln>
            <a:solidFill>
              <a:schemeClr val="accent1">
                <a:alpha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282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8D9C36"/>
                </a:solidFill>
                <a:latin typeface="Century Gothic"/>
                <a:cs typeface="Century Gothic"/>
              </a:rPr>
              <a:t>Traumatic/Critical Incident Stress</a:t>
            </a: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295400" y="1752600"/>
            <a:ext cx="6553200" cy="4495800"/>
          </a:xfrm>
          <a:prstGeom prst="rect">
            <a:avLst/>
          </a:prstGeom>
          <a:ln>
            <a:solidFill>
              <a:schemeClr val="accent1">
                <a:alpha val="90000"/>
              </a:schemeClr>
            </a:solidFill>
          </a:ln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6464300" y="4953000"/>
            <a:ext cx="76200" cy="1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8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1671935"/>
            <a:ext cx="73914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/>
                <a:cs typeface="Century Gothic"/>
              </a:rPr>
              <a:t>A result of symptoms </a:t>
            </a:r>
            <a:r>
              <a:rPr lang="en-US" sz="2400" dirty="0">
                <a:latin typeface="Century Gothic"/>
                <a:cs typeface="Century Gothic"/>
              </a:rPr>
              <a:t>of </a:t>
            </a:r>
            <a:r>
              <a:rPr lang="en-US" sz="2400" dirty="0" smtClean="0">
                <a:latin typeface="Century Gothic"/>
                <a:cs typeface="Century Gothic"/>
              </a:rPr>
              <a:t>traumatic/critical </a:t>
            </a:r>
            <a:r>
              <a:rPr lang="en-US" sz="2400" dirty="0">
                <a:latin typeface="Century Gothic"/>
                <a:cs typeface="Century Gothic"/>
              </a:rPr>
              <a:t>incident stress </a:t>
            </a:r>
            <a:r>
              <a:rPr lang="en-US" sz="2400" dirty="0" smtClean="0">
                <a:latin typeface="Century Gothic"/>
                <a:cs typeface="Century Gothic"/>
              </a:rPr>
              <a:t>lasting </a:t>
            </a:r>
            <a:r>
              <a:rPr lang="en-US" sz="2400" dirty="0">
                <a:latin typeface="Century Gothic"/>
                <a:cs typeface="Century Gothic"/>
              </a:rPr>
              <a:t>more than a month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 more serious condition 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Diagnosis and treatment </a:t>
            </a:r>
            <a:r>
              <a:rPr lang="en-US" sz="2400" dirty="0" smtClean="0">
                <a:latin typeface="Century Gothic"/>
                <a:cs typeface="Century Gothic"/>
              </a:rPr>
              <a:t>by </a:t>
            </a:r>
            <a:r>
              <a:rPr lang="en-US" sz="2400" dirty="0">
                <a:latin typeface="Century Gothic"/>
                <a:cs typeface="Century Gothic"/>
              </a:rPr>
              <a:t>a specialist</a:t>
            </a:r>
          </a:p>
        </p:txBody>
      </p:sp>
      <p:pic>
        <p:nvPicPr>
          <p:cNvPr id="13" name="Picture 12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8D9C36"/>
                </a:solidFill>
                <a:latin typeface="Century Gothic"/>
                <a:cs typeface="Century Gothic"/>
              </a:rPr>
              <a:t>Post-Traumatic Stress </a:t>
            </a:r>
            <a:r>
              <a:rPr lang="en-US" sz="2800" dirty="0" smtClean="0">
                <a:solidFill>
                  <a:srgbClr val="8D9C36"/>
                </a:solidFill>
                <a:latin typeface="Century Gothic"/>
                <a:cs typeface="Century Gothic"/>
              </a:rPr>
              <a:t>Disorder (PTSD)</a:t>
            </a:r>
            <a:endParaRPr lang="en-US" sz="2800" dirty="0">
              <a:solidFill>
                <a:srgbClr val="8D9C3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0095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8D9C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1759327"/>
            <a:ext cx="7924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What are the sources of stress in your life?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What symptoms of negative stress do you experience?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List negative ways you deal with stress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List positive ways to manage stress</a:t>
            </a:r>
          </a:p>
          <a:p>
            <a:pPr>
              <a:spcAft>
                <a:spcPts val="600"/>
              </a:spcAft>
            </a:pPr>
            <a:endParaRPr lang="en-US" sz="2400" b="1" dirty="0" smtClean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Century Gothic" panose="020B0502020202020204" pitchFamily="34" charset="0"/>
              </a:rPr>
              <a:t>Time:</a:t>
            </a:r>
            <a:r>
              <a:rPr lang="en-US" sz="2400" dirty="0" smtClean="0">
                <a:latin typeface="Century Gothic" panose="020B0502020202020204" pitchFamily="34" charset="0"/>
              </a:rPr>
              <a:t> 15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Intro and close</a:t>
            </a:r>
            <a:r>
              <a:rPr lang="en-US" sz="2400" dirty="0">
                <a:latin typeface="Century Gothic" panose="020B0502020202020204" pitchFamily="34" charset="0"/>
              </a:rPr>
              <a:t>: 3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Individual </a:t>
            </a:r>
            <a:r>
              <a:rPr lang="en-US" sz="2400" dirty="0">
                <a:latin typeface="Century Gothic" panose="020B0502020202020204" pitchFamily="34" charset="0"/>
              </a:rPr>
              <a:t>work: </a:t>
            </a:r>
            <a:r>
              <a:rPr lang="en-US" sz="2400" dirty="0" smtClean="0">
                <a:latin typeface="Century Gothic" panose="020B0502020202020204" pitchFamily="34" charset="0"/>
              </a:rPr>
              <a:t>12 minutes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381000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001000" y="381000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3.10.2</a:t>
            </a:r>
            <a:endParaRPr lang="en-US" sz="24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3299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 smtClean="0">
                <a:solidFill>
                  <a:srgbClr val="002060"/>
                </a:solidFill>
                <a:latin typeface="Century Gothic"/>
                <a:cs typeface="Century Gothic"/>
              </a:rPr>
              <a:t>Personal Stress Profile</a:t>
            </a:r>
            <a:endParaRPr lang="en-US" sz="2400" i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811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00200" y="1752600"/>
            <a:ext cx="6705600" cy="526297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b="1" u="sng" dirty="0">
                <a:solidFill>
                  <a:srgbClr val="8D9C36"/>
                </a:solidFill>
                <a:latin typeface="Century Gothic"/>
                <a:cs typeface="Century Gothic"/>
              </a:rPr>
              <a:t>A</a:t>
            </a:r>
            <a:r>
              <a:rPr lang="en-US" sz="2400" dirty="0">
                <a:latin typeface="Century Gothic"/>
                <a:cs typeface="Century Gothic"/>
              </a:rPr>
              <a:t> = Awareness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endParaRPr lang="en-US" sz="2400" dirty="0">
              <a:latin typeface="Century Gothic"/>
              <a:cs typeface="Century Gothic"/>
            </a:endParaRP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b="1" u="sng" dirty="0">
                <a:solidFill>
                  <a:srgbClr val="8D9C36"/>
                </a:solidFill>
                <a:latin typeface="Century Gothic"/>
                <a:cs typeface="Century Gothic"/>
              </a:rPr>
              <a:t>B</a:t>
            </a:r>
            <a:r>
              <a:rPr lang="en-US" sz="2400" dirty="0">
                <a:latin typeface="Century Gothic"/>
                <a:cs typeface="Century Gothic"/>
              </a:rPr>
              <a:t> = Balance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 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b="1" u="sng" dirty="0">
                <a:solidFill>
                  <a:srgbClr val="8D9C36"/>
                </a:solidFill>
                <a:latin typeface="Century Gothic"/>
                <a:cs typeface="Century Gothic"/>
              </a:rPr>
              <a:t>C</a:t>
            </a:r>
            <a:r>
              <a:rPr lang="en-US" sz="2400" dirty="0">
                <a:latin typeface="Century Gothic"/>
                <a:cs typeface="Century Gothic"/>
              </a:rPr>
              <a:t> = Control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endParaRPr lang="en-US" sz="2400" dirty="0">
              <a:latin typeface="Century Gothic"/>
              <a:cs typeface="Century Gothic"/>
            </a:endParaRPr>
          </a:p>
          <a:p>
            <a:endParaRPr lang="en-US" sz="2400" dirty="0">
              <a:latin typeface="Century Gothic"/>
              <a:cs typeface="Century Gothic"/>
            </a:endParaRPr>
          </a:p>
          <a:p>
            <a:endParaRPr lang="en-US" sz="2400" dirty="0">
              <a:latin typeface="Century Gothic"/>
              <a:cs typeface="Century Gothic"/>
            </a:endParaRP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Important to recognize the source of negative stress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Know yourself and your limits to manage stress effectively</a:t>
            </a:r>
          </a:p>
          <a:p>
            <a:endParaRPr lang="en-US" sz="2400" dirty="0">
              <a:latin typeface="Century Gothic"/>
              <a:cs typeface="Century Gothic"/>
            </a:endParaRPr>
          </a:p>
          <a:p>
            <a:r>
              <a:rPr lang="en-US" sz="2400" dirty="0">
                <a:latin typeface="Century Gothic"/>
                <a:cs typeface="Century Gothic"/>
              </a:rPr>
              <a:t>Managing stress is all about taking control of your life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5</a:t>
            </a:r>
            <a:r>
              <a:rPr lang="en-US" sz="28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. </a:t>
            </a: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Coping with Stress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 smtClean="0">
                <a:latin typeface="Century Gothic"/>
                <a:cs typeface="Century Gothic"/>
              </a:rPr>
              <a:t>10</a:t>
            </a:r>
            <a:endParaRPr lang="en-US" sz="1400" dirty="0">
              <a:latin typeface="Century Gothic"/>
              <a:cs typeface="Century Goth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rgbClr val="8D9C36"/>
                </a:solidFill>
                <a:latin typeface="Century Gothic"/>
                <a:cs typeface="Century Gothic"/>
              </a:rPr>
              <a:t>ABC Strategy</a:t>
            </a:r>
            <a:endParaRPr lang="en-US" sz="2800" dirty="0">
              <a:solidFill>
                <a:srgbClr val="8D9C3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97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1671935"/>
            <a:ext cx="7391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Change your thinking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Change your </a:t>
            </a:r>
            <a:r>
              <a:rPr lang="en-US" sz="2400" dirty="0" err="1">
                <a:latin typeface="Century Gothic"/>
                <a:cs typeface="Century Gothic"/>
              </a:rPr>
              <a:t>behaviour</a:t>
            </a:r>
            <a:endParaRPr lang="en-US" sz="2400" dirty="0">
              <a:latin typeface="Century Gothic"/>
              <a:cs typeface="Century Gothic"/>
            </a:endParaRP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Change your lifestyle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 smtClean="0">
                <a:latin typeface="Century Gothic"/>
                <a:cs typeface="Century Gothic"/>
              </a:rPr>
              <a:t>11</a:t>
            </a:r>
            <a:endParaRPr lang="en-US" sz="1400" dirty="0">
              <a:latin typeface="Century Gothic"/>
              <a:cs typeface="Century Goth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8D9C36"/>
                </a:solidFill>
                <a:latin typeface="Century Gothic"/>
                <a:cs typeface="Century Gothic"/>
              </a:rPr>
              <a:t>Stress Management Techniques</a:t>
            </a:r>
          </a:p>
        </p:txBody>
      </p:sp>
      <p:pic>
        <p:nvPicPr>
          <p:cNvPr id="16" name="Picture 2" descr="http://heylittlespender.com/wp-content/uploads/2014/10/relax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14800"/>
            <a:ext cx="219875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55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1671935"/>
            <a:ext cx="73914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/>
                <a:cs typeface="Century Gothic"/>
              </a:rPr>
              <a:t>Occurs </a:t>
            </a:r>
            <a:r>
              <a:rPr lang="en-US" sz="2400" dirty="0">
                <a:latin typeface="Century Gothic"/>
                <a:cs typeface="Century Gothic"/>
              </a:rPr>
              <a:t>when normal coping mechanisms do not work or when stress is inappropriately dealt with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Damaging to our health and welfare in the long run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Substance abuse (drugs, self-prescribed medicine, alcohol, coffee) and </a:t>
            </a:r>
            <a:r>
              <a:rPr lang="en-US" sz="2400" dirty="0" err="1">
                <a:latin typeface="Century Gothic"/>
                <a:cs typeface="Century Gothic"/>
              </a:rPr>
              <a:t>behavioural</a:t>
            </a:r>
            <a:r>
              <a:rPr lang="en-US" sz="2400" dirty="0">
                <a:latin typeface="Century Gothic"/>
                <a:cs typeface="Century Gothic"/>
              </a:rPr>
              <a:t> modification (stress sex, overeating)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 smtClean="0">
                <a:latin typeface="Century Gothic"/>
                <a:cs typeface="Century Gothic"/>
              </a:rPr>
              <a:t>12</a:t>
            </a:r>
            <a:endParaRPr lang="en-US" sz="1400" dirty="0">
              <a:latin typeface="Century Gothic"/>
              <a:cs typeface="Century Goth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rgbClr val="8D9C36"/>
                </a:solidFill>
                <a:latin typeface="Century Gothic"/>
                <a:cs typeface="Century Gothic"/>
              </a:rPr>
              <a:t>Maladaptive Coping</a:t>
            </a:r>
            <a:endParaRPr lang="en-US" sz="2800" dirty="0">
              <a:solidFill>
                <a:srgbClr val="8D9C3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351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1671935"/>
            <a:ext cx="739140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Contact your staff counselor, medical service, UN examining physician and peer support personnel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Discuss with a trusted friend and/or family member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Managers should be aware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Work as a team with your </a:t>
            </a:r>
            <a:r>
              <a:rPr lang="en-US" sz="2400" dirty="0" smtClean="0">
                <a:latin typeface="Century Gothic"/>
                <a:cs typeface="Century Gothic"/>
              </a:rPr>
              <a:t>colleagues</a:t>
            </a:r>
            <a:endParaRPr lang="en-US" sz="2400" dirty="0">
              <a:latin typeface="Century Gothic"/>
              <a:cs typeface="Century Gothic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 smtClean="0">
                <a:latin typeface="Century Gothic"/>
                <a:cs typeface="Century Gothic"/>
              </a:rPr>
              <a:t>13</a:t>
            </a:r>
            <a:endParaRPr lang="en-US" sz="1400" dirty="0">
              <a:latin typeface="Century Gothic"/>
              <a:cs typeface="Century Goth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066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rgbClr val="8D9C36"/>
                </a:solidFill>
                <a:latin typeface="Century Gothic"/>
                <a:cs typeface="Century Gothic"/>
              </a:rPr>
              <a:t>Additional Help &amp; Resources</a:t>
            </a:r>
            <a:endParaRPr lang="en-US" sz="2800" dirty="0">
              <a:solidFill>
                <a:srgbClr val="8D9C36"/>
              </a:solidFill>
              <a:latin typeface="Century Gothic"/>
              <a:cs typeface="Century Gothic"/>
            </a:endParaRPr>
          </a:p>
        </p:txBody>
      </p:sp>
      <p:pic>
        <p:nvPicPr>
          <p:cNvPr id="8" name="Picture 2" descr="http://images.clipartpanda.com/clipart-smiley-face-smiley_face_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26720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02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800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Relevance 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3200" spc="600" dirty="0">
              <a:solidFill>
                <a:srgbClr val="ADC5F1"/>
              </a:solidFill>
              <a:ea typeface="Calibri"/>
              <a:cs typeface="Times New Roman"/>
            </a:endParaRP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Be aware: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effectLst/>
                <a:latin typeface="Century Gothic"/>
                <a:ea typeface="Calibri"/>
                <a:cs typeface="Century Gothic"/>
              </a:rPr>
              <a:t>High-risk areas or crisis operations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Need to carry out work without 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adverse effect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effectLst/>
                <a:latin typeface="Century Gothic"/>
                <a:ea typeface="Calibri"/>
                <a:cs typeface="Century Gothic"/>
              </a:rPr>
              <a:t>Work/life balance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0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 of Key Messages</a:t>
            </a: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Symptoms of negative stress – physical, psychological, </a:t>
            </a:r>
            <a:r>
              <a:rPr lang="en-US" sz="2400" dirty="0" err="1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behavioural</a:t>
            </a:r>
            <a:endParaRPr lang="en-US" sz="2400" dirty="0">
              <a:solidFill>
                <a:srgbClr val="8D9C36"/>
              </a:solidFill>
              <a:latin typeface="Century Gothic"/>
              <a:ea typeface="Calibri"/>
              <a:cs typeface="Century Gothic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Sources 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of </a:t>
            </a: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stress – environment, interpersonal, personality, biological, psychological factors</a:t>
            </a:r>
            <a:endParaRPr lang="en-US" sz="2400" dirty="0">
              <a:solidFill>
                <a:srgbClr val="8D9C36"/>
              </a:solidFill>
              <a:latin typeface="Century Gothic"/>
              <a:ea typeface="Calibri"/>
              <a:cs typeface="Century Gothic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effectLst/>
                <a:latin typeface="Century Gothic"/>
                <a:ea typeface="Calibri"/>
                <a:cs typeface="Century Gothic"/>
              </a:rPr>
              <a:t>Different types of </a:t>
            </a:r>
            <a:r>
              <a:rPr lang="en-US" sz="2400" dirty="0" smtClean="0">
                <a:solidFill>
                  <a:srgbClr val="8D9C36"/>
                </a:solidFill>
                <a:effectLst/>
                <a:latin typeface="Century Gothic"/>
                <a:ea typeface="Calibri"/>
                <a:cs typeface="Century Gothic"/>
              </a:rPr>
              <a:t>stress – general, cumulative, traumatic/critical incident, PTSD</a:t>
            </a: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8D9C36"/>
                </a:solidFill>
                <a:effectLst/>
                <a:latin typeface="Century Gothic"/>
                <a:ea typeface="Calibri"/>
                <a:cs typeface="Century Gothic"/>
              </a:rPr>
              <a:t>ABC strategy – awareness, balance, control</a:t>
            </a: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1459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0292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Activity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Learning Evaluation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0113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Outcomes 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8D9C36"/>
                </a:solidFill>
                <a:effectLst/>
                <a:latin typeface="Century Gothic"/>
                <a:ea typeface="Calibri"/>
                <a:cs typeface="Century Gothic"/>
              </a:rPr>
              <a:t>Learners will: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Identify symptoms of negative stress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List 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sources of stress	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Explain 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different types of stress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Describe 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stress management techniques and coping methods</a:t>
            </a: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647700" y="685800"/>
            <a:ext cx="79629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360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Lesson </a:t>
            </a: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Overview</a:t>
            </a:r>
            <a:endParaRPr lang="en-US" sz="3200" dirty="0">
              <a:solidFill>
                <a:srgbClr val="000066"/>
              </a:solidFill>
              <a:latin typeface="Century Gothic"/>
              <a:ea typeface="Calibri"/>
              <a:cs typeface="Century Gothic"/>
            </a:endParaRP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Definition 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of Stress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Useful versus Harmful Stress – Positive versus Negative Stress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Sources of Stress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Types of Stress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Coping with </a:t>
            </a:r>
            <a:r>
              <a:rPr lang="en-US" sz="2400" dirty="0" smtClean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Stress</a:t>
            </a:r>
            <a:endParaRPr lang="en-US" sz="2400" dirty="0">
              <a:solidFill>
                <a:srgbClr val="8D9C36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8D9C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1759327"/>
            <a:ext cx="7924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Consider your work as peacekeeping personnel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Why are you at risk of stress due to your job?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List other high-risk jobs and draw comparisons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Discuss the importance of self-care</a:t>
            </a:r>
          </a:p>
          <a:p>
            <a:pPr>
              <a:spcAft>
                <a:spcPts val="600"/>
              </a:spcAft>
            </a:pPr>
            <a:endParaRPr lang="en-US" sz="2400" b="1" dirty="0" smtClean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Century Gothic" panose="020B0502020202020204" pitchFamily="34" charset="0"/>
              </a:rPr>
              <a:t>Time:</a:t>
            </a:r>
            <a:r>
              <a:rPr lang="en-US" sz="2400" dirty="0" smtClean="0">
                <a:latin typeface="Century Gothic" panose="020B0502020202020204" pitchFamily="34" charset="0"/>
              </a:rPr>
              <a:t> 10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Group </a:t>
            </a:r>
            <a:r>
              <a:rPr lang="en-US" sz="2400" dirty="0">
                <a:latin typeface="Century Gothic" panose="020B0502020202020204" pitchFamily="34" charset="0"/>
              </a:rPr>
              <a:t>work: 5-7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entury Gothic" panose="020B0502020202020204" pitchFamily="34" charset="0"/>
              </a:rPr>
              <a:t>Discussion: 3 minutes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381000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001000" y="381000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3.10.1</a:t>
            </a:r>
            <a:endParaRPr lang="en-US" sz="24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2805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 smtClean="0">
                <a:solidFill>
                  <a:srgbClr val="002060"/>
                </a:solidFill>
                <a:latin typeface="Century Gothic"/>
                <a:cs typeface="Century Gothic"/>
              </a:rPr>
              <a:t>Job-related Stress</a:t>
            </a:r>
            <a:endParaRPr lang="en-US" sz="2400" i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037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1</a:t>
            </a:r>
            <a:r>
              <a:rPr lang="en-US" sz="28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. </a:t>
            </a: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Definition of Stress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671935"/>
            <a:ext cx="7391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b="1" dirty="0">
                <a:latin typeface="Century Gothic"/>
                <a:cs typeface="Century Gothic"/>
              </a:rPr>
              <a:t>Stress:</a:t>
            </a:r>
            <a:r>
              <a:rPr lang="en-US" sz="2400" dirty="0">
                <a:latin typeface="Century Gothic"/>
                <a:cs typeface="Century Gothic"/>
              </a:rPr>
              <a:t> any change or demand that the human system (mind, body, spirit) is required to meet or respond to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Stress is simply the body’s response to changes that create taxing demands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Stress is not always a bad thing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7" name="Picture 2" descr="http://1stmuse.com/adonis/Thinking_M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977708"/>
            <a:ext cx="24003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02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. </a:t>
            </a: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Useful versus Harmful Stress – </a:t>
            </a:r>
          </a:p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Positive versus Negative Stress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671935"/>
            <a:ext cx="73914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 the presence of a threatening or dangerous situation, the person reacts with the “fight or flight” response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b="1" dirty="0">
                <a:latin typeface="Century Gothic"/>
                <a:cs typeface="Century Gothic"/>
              </a:rPr>
              <a:t>Distress:</a:t>
            </a:r>
            <a:r>
              <a:rPr lang="en-US" sz="2400" dirty="0">
                <a:latin typeface="Century Gothic"/>
                <a:cs typeface="Century Gothic"/>
              </a:rPr>
              <a:t> any stress that occurs too often (frequency), lasts too long (duration) and is too severe (intensity)</a:t>
            </a:r>
          </a:p>
          <a:p>
            <a:pPr marL="457200" indent="-4572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 consequence of long-term </a:t>
            </a:r>
            <a:r>
              <a:rPr lang="en-US" sz="2400" dirty="0" err="1">
                <a:latin typeface="Century Gothic"/>
                <a:cs typeface="Century Gothic"/>
              </a:rPr>
              <a:t>distressors</a:t>
            </a:r>
            <a:r>
              <a:rPr lang="en-US" sz="2400" dirty="0">
                <a:latin typeface="Century Gothic"/>
                <a:cs typeface="Century Gothic"/>
              </a:rPr>
              <a:t> or daily cumulative (negative) stress is “breaking down”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3850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2. Useful </a:t>
            </a: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versus Harmful Stress – </a:t>
            </a:r>
          </a:p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Positive versus Negative Stress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329355"/>
              </p:ext>
            </p:extLst>
          </p:nvPr>
        </p:nvGraphicFramePr>
        <p:xfrm>
          <a:off x="228600" y="2362200"/>
          <a:ext cx="8763000" cy="2309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5800">
                <a:tc gridSpan="3">
                  <a:txBody>
                    <a:bodyPr/>
                    <a:lstStyle/>
                    <a:p>
                      <a:pPr marL="0" indent="0" algn="ctr">
                        <a:buFont typeface="Wingdings" charset="2"/>
                        <a:buNone/>
                      </a:pP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Common Symptoms of Negative Stress</a:t>
                      </a:r>
                    </a:p>
                  </a:txBody>
                  <a:tcPr anchor="ctr"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 typeface="Wingdings" charset="2"/>
                        <a:buNone/>
                      </a:pPr>
                      <a:endParaRPr lang="en-US" sz="1600" b="1" baseline="0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 typeface="Wingdings" charset="2"/>
                        <a:buNone/>
                      </a:pPr>
                      <a:endParaRPr lang="en-US" sz="1600" b="1" baseline="0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indent="0">
                        <a:buFont typeface="Wingdings" charset="2"/>
                        <a:buNone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Physical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charset="2"/>
                        <a:buNone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Psychological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charset="2"/>
                        <a:buNone/>
                      </a:pPr>
                      <a:r>
                        <a:rPr lang="en-US" sz="1600" b="1" baseline="0" dirty="0" err="1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Behavioural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43149"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Fatigue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Back</a:t>
                      </a: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 pain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Headache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Ulcer</a:t>
                      </a:r>
                      <a:endParaRPr lang="en-US" sz="1600" b="0" dirty="0">
                        <a:latin typeface="Century Gothic"/>
                        <a:cs typeface="Century Gothic"/>
                      </a:endParaRPr>
                    </a:p>
                  </a:txBody>
                  <a:tcP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Memory loss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Poor</a:t>
                      </a: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 concentration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Decrease in esteem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Depression</a:t>
                      </a:r>
                      <a:endParaRPr lang="en-US" sz="1600" b="0" dirty="0">
                        <a:latin typeface="Century Gothic"/>
                        <a:cs typeface="Century Gothic"/>
                      </a:endParaRPr>
                    </a:p>
                  </a:txBody>
                  <a:tcP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Verbal outburst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Increased smoking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dirty="0">
                          <a:latin typeface="Century Gothic"/>
                          <a:cs typeface="Century Gothic"/>
                        </a:rPr>
                        <a:t>Increased alcohol</a:t>
                      </a: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 use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600" b="0" baseline="0" dirty="0">
                          <a:latin typeface="Century Gothic"/>
                          <a:cs typeface="Century Gothic"/>
                        </a:rPr>
                        <a:t>Eating disorders</a:t>
                      </a:r>
                      <a:endParaRPr lang="en-US" sz="1600" b="0" dirty="0">
                        <a:latin typeface="Century Gothic"/>
                        <a:cs typeface="Century Gothic"/>
                      </a:endParaRPr>
                    </a:p>
                  </a:txBody>
                  <a:tcP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8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8" y="76200"/>
            <a:ext cx="600462" cy="509981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4"/>
            <a:ext cx="2133600" cy="307212"/>
          </a:xfrm>
        </p:spPr>
        <p:txBody>
          <a:bodyPr/>
          <a:lstStyle/>
          <a:p>
            <a:r>
              <a:rPr lang="en-US" sz="1400" dirty="0">
                <a:latin typeface="Century Gothic"/>
                <a:cs typeface="Century Gothic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6416675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UN Core Pre-Deployment Training Materials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. </a:t>
            </a: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Sources of Stress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69524768"/>
              </p:ext>
            </p:extLst>
          </p:nvPr>
        </p:nvGraphicFramePr>
        <p:xfrm>
          <a:off x="304800" y="990600"/>
          <a:ext cx="8458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19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13702</TotalTime>
  <Words>758</Words>
  <Application>Microsoft Office PowerPoint</Application>
  <PresentationFormat>On-screen Show (4:3)</PresentationFormat>
  <Paragraphs>179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</dc:creator>
  <cp:lastModifiedBy>Mark A. Blanco</cp:lastModifiedBy>
  <cp:revision>160</cp:revision>
  <dcterms:created xsi:type="dcterms:W3CDTF">2015-12-09T18:20:24Z</dcterms:created>
  <dcterms:modified xsi:type="dcterms:W3CDTF">2017-05-08T17:11:20Z</dcterms:modified>
</cp:coreProperties>
</file>